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76" r:id="rId4"/>
    <p:sldId id="258" r:id="rId5"/>
    <p:sldId id="293" r:id="rId6"/>
    <p:sldId id="294" r:id="rId7"/>
    <p:sldId id="295" r:id="rId8"/>
    <p:sldId id="281" r:id="rId9"/>
    <p:sldId id="280" r:id="rId10"/>
    <p:sldId id="264" r:id="rId11"/>
    <p:sldId id="277" r:id="rId12"/>
    <p:sldId id="278" r:id="rId13"/>
    <p:sldId id="273" r:id="rId14"/>
    <p:sldId id="282" r:id="rId15"/>
    <p:sldId id="290" r:id="rId16"/>
    <p:sldId id="292" r:id="rId17"/>
    <p:sldId id="298" r:id="rId18"/>
    <p:sldId id="291" r:id="rId19"/>
    <p:sldId id="299" r:id="rId20"/>
    <p:sldId id="300" r:id="rId21"/>
    <p:sldId id="279" r:id="rId22"/>
    <p:sldId id="285" r:id="rId23"/>
    <p:sldId id="267" r:id="rId24"/>
    <p:sldId id="268" r:id="rId25"/>
    <p:sldId id="259" r:id="rId26"/>
    <p:sldId id="283" r:id="rId27"/>
    <p:sldId id="296" r:id="rId28"/>
    <p:sldId id="284" r:id="rId29"/>
    <p:sldId id="286" r:id="rId30"/>
    <p:sldId id="261" r:id="rId31"/>
    <p:sldId id="287" r:id="rId32"/>
    <p:sldId id="270" r:id="rId33"/>
    <p:sldId id="297" r:id="rId34"/>
    <p:sldId id="269" r:id="rId35"/>
  </p:sldIdLst>
  <p:sldSz cx="9144000" cy="6858000" type="screen4x3"/>
  <p:notesSz cx="6858000" cy="9144000"/>
  <p:defaultTextStyle>
    <a:defPPr>
      <a:defRPr lang="th-TH"/>
    </a:defPPr>
    <a:lvl1pPr marL="0" algn="l" defTabSz="91422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91422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224" algn="l" defTabSz="91422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338" algn="l" defTabSz="91422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450" algn="l" defTabSz="91422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5563" algn="l" defTabSz="91422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2674" algn="l" defTabSz="91422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199788" algn="l" defTabSz="91422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6900" algn="l" defTabSz="91422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4CB50-5026-4347-AF4E-68211E631F4F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423766-D089-405F-BF91-7FEB7662B51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359275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7C0FA-C9EC-49F3-B596-E4BF5AB574F1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5E3FE-57E6-4A5A-B78C-C660E3CA0C3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789166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9142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24" algn="l" defTabSz="9142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38" algn="l" defTabSz="9142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50" algn="l" defTabSz="9142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63" algn="l" defTabSz="9142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74" algn="l" defTabSz="9142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88" algn="l" defTabSz="9142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00" algn="l" defTabSz="9142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2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02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34CDD7-727C-4543-9B86-0F30C394CC83}" type="slidenum">
              <a:rPr lang="en-US" smtClean="0"/>
              <a:pPr/>
              <a:t>8</a:t>
            </a:fld>
            <a:endParaRPr 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2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02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34CDD7-727C-4543-9B86-0F30C394CC83}" type="slidenum">
              <a:rPr lang="en-US" smtClean="0"/>
              <a:pPr/>
              <a:t>9</a:t>
            </a:fld>
            <a:endParaRPr lang="th-T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8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800" smtClean="0">
              <a:cs typeface="Cordia New" pitchFamily="34" charset="-34"/>
            </a:endParaRPr>
          </a:p>
        </p:txBody>
      </p:sp>
      <p:sp>
        <p:nvSpPr>
          <p:cNvPr id="188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8B3C82-2ABF-44A2-845E-CB812F015ADF}" type="slidenum">
              <a:rPr lang="en-US" smtClean="0"/>
              <a:pPr/>
              <a:t>13</a:t>
            </a:fld>
            <a:endParaRPr 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2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02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34CDD7-727C-4543-9B86-0F30C394CC83}" type="slidenum">
              <a:rPr lang="en-US" smtClean="0"/>
              <a:pPr/>
              <a:t>14</a:t>
            </a:fld>
            <a:endParaRPr lang="th-T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6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196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088675-1B08-4C0D-A909-A3F0184C4159}" type="slidenum">
              <a:rPr lang="en-US" smtClean="0"/>
              <a:pPr/>
              <a:t>21</a:t>
            </a:fld>
            <a:endParaRPr lang="th-TH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cs typeface="Cordia New" pitchFamily="34" charset="-34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089384-04E1-4621-9D1D-1B268C5B6595}" type="slidenum">
              <a:rPr lang="en-US" smtClean="0"/>
              <a:pPr/>
              <a:t>22</a:t>
            </a:fld>
            <a:endParaRPr lang="th-T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Since</a:t>
            </a:r>
            <a:r>
              <a:rPr lang="en-US" baseline="0" dirty="0" smtClean="0"/>
              <a:t>  2003   250/year dental care such as filling , pulling, cleaning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5E3FE-57E6-4A5A-B78C-C660E3CA0C30}" type="slidenum">
              <a:rPr lang="th-TH" smtClean="0"/>
              <a:pPr/>
              <a:t>25</a:t>
            </a:fld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5E3FE-57E6-4A5A-B78C-C660E3CA0C30}" type="slidenum">
              <a:rPr lang="th-TH" smtClean="0"/>
              <a:pPr/>
              <a:t>27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3" indent="0">
              <a:buNone/>
              <a:defRPr sz="2000" b="1"/>
            </a:lvl2pPr>
            <a:lvl3pPr marL="914224" indent="0">
              <a:buNone/>
              <a:defRPr sz="1800" b="1"/>
            </a:lvl3pPr>
            <a:lvl4pPr marL="1371338" indent="0">
              <a:buNone/>
              <a:defRPr sz="1600" b="1"/>
            </a:lvl4pPr>
            <a:lvl5pPr marL="1828450" indent="0">
              <a:buNone/>
              <a:defRPr sz="1600" b="1"/>
            </a:lvl5pPr>
            <a:lvl6pPr marL="2285563" indent="0">
              <a:buNone/>
              <a:defRPr sz="1600" b="1"/>
            </a:lvl6pPr>
            <a:lvl7pPr marL="2742674" indent="0">
              <a:buNone/>
              <a:defRPr sz="1600" b="1"/>
            </a:lvl7pPr>
            <a:lvl8pPr marL="3199788" indent="0">
              <a:buNone/>
              <a:defRPr sz="1600" b="1"/>
            </a:lvl8pPr>
            <a:lvl9pPr marL="36569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3" indent="0">
              <a:buNone/>
              <a:defRPr sz="2000" b="1"/>
            </a:lvl2pPr>
            <a:lvl3pPr marL="914224" indent="0">
              <a:buNone/>
              <a:defRPr sz="1800" b="1"/>
            </a:lvl3pPr>
            <a:lvl4pPr marL="1371338" indent="0">
              <a:buNone/>
              <a:defRPr sz="1600" b="1"/>
            </a:lvl4pPr>
            <a:lvl5pPr marL="1828450" indent="0">
              <a:buNone/>
              <a:defRPr sz="1600" b="1"/>
            </a:lvl5pPr>
            <a:lvl6pPr marL="2285563" indent="0">
              <a:buNone/>
              <a:defRPr sz="1600" b="1"/>
            </a:lvl6pPr>
            <a:lvl7pPr marL="2742674" indent="0">
              <a:buNone/>
              <a:defRPr sz="1600" b="1"/>
            </a:lvl7pPr>
            <a:lvl8pPr marL="3199788" indent="0">
              <a:buNone/>
              <a:defRPr sz="1600" b="1"/>
            </a:lvl8pPr>
            <a:lvl9pPr marL="36569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3" indent="0">
              <a:buNone/>
              <a:defRPr sz="1200"/>
            </a:lvl2pPr>
            <a:lvl3pPr marL="914224" indent="0">
              <a:buNone/>
              <a:defRPr sz="1000"/>
            </a:lvl3pPr>
            <a:lvl4pPr marL="1371338" indent="0">
              <a:buNone/>
              <a:defRPr sz="900"/>
            </a:lvl4pPr>
            <a:lvl5pPr marL="1828450" indent="0">
              <a:buNone/>
              <a:defRPr sz="900"/>
            </a:lvl5pPr>
            <a:lvl6pPr marL="2285563" indent="0">
              <a:buNone/>
              <a:defRPr sz="900"/>
            </a:lvl6pPr>
            <a:lvl7pPr marL="2742674" indent="0">
              <a:buNone/>
              <a:defRPr sz="900"/>
            </a:lvl7pPr>
            <a:lvl8pPr marL="3199788" indent="0">
              <a:buNone/>
              <a:defRPr sz="900"/>
            </a:lvl8pPr>
            <a:lvl9pPr marL="36569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3" indent="0">
              <a:buNone/>
              <a:defRPr sz="2800"/>
            </a:lvl2pPr>
            <a:lvl3pPr marL="914224" indent="0">
              <a:buNone/>
              <a:defRPr sz="2400"/>
            </a:lvl3pPr>
            <a:lvl4pPr marL="1371338" indent="0">
              <a:buNone/>
              <a:defRPr sz="2000"/>
            </a:lvl4pPr>
            <a:lvl5pPr marL="1828450" indent="0">
              <a:buNone/>
              <a:defRPr sz="2000"/>
            </a:lvl5pPr>
            <a:lvl6pPr marL="2285563" indent="0">
              <a:buNone/>
              <a:defRPr sz="2000"/>
            </a:lvl6pPr>
            <a:lvl7pPr marL="2742674" indent="0">
              <a:buNone/>
              <a:defRPr sz="2000"/>
            </a:lvl7pPr>
            <a:lvl8pPr marL="3199788" indent="0">
              <a:buNone/>
              <a:defRPr sz="2000"/>
            </a:lvl8pPr>
            <a:lvl9pPr marL="36569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3" indent="0">
              <a:buNone/>
              <a:defRPr sz="1200"/>
            </a:lvl2pPr>
            <a:lvl3pPr marL="914224" indent="0">
              <a:buNone/>
              <a:defRPr sz="1000"/>
            </a:lvl3pPr>
            <a:lvl4pPr marL="1371338" indent="0">
              <a:buNone/>
              <a:defRPr sz="900"/>
            </a:lvl4pPr>
            <a:lvl5pPr marL="1828450" indent="0">
              <a:buNone/>
              <a:defRPr sz="900"/>
            </a:lvl5pPr>
            <a:lvl6pPr marL="2285563" indent="0">
              <a:buNone/>
              <a:defRPr sz="900"/>
            </a:lvl6pPr>
            <a:lvl7pPr marL="2742674" indent="0">
              <a:buNone/>
              <a:defRPr sz="900"/>
            </a:lvl7pPr>
            <a:lvl8pPr marL="3199788" indent="0">
              <a:buNone/>
              <a:defRPr sz="900"/>
            </a:lvl8pPr>
            <a:lvl9pPr marL="36569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3" tIns="45711" rIns="91423" bIns="457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23" tIns="45711" rIns="91423" bIns="457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3" tIns="45711" rIns="91423" bIns="457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387FE-52E7-4788-AAA0-3F9269012AD0}" type="datetimeFigureOut">
              <a:rPr lang="th-TH" smtClean="0"/>
              <a:pPr/>
              <a:t>12/09/56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0"/>
            <a:ext cx="2895600" cy="365125"/>
          </a:xfrm>
          <a:prstGeom prst="rect">
            <a:avLst/>
          </a:prstGeom>
        </p:spPr>
        <p:txBody>
          <a:bodyPr vert="horz" lIns="91423" tIns="45711" rIns="91423" bIns="457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23" tIns="45711" rIns="91423" bIns="457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971B7-1E8B-4650-ADC8-71D26BFC182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2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4" indent="-342834" algn="l" defTabSz="9142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8" indent="-285696" algn="l" defTabSz="91422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2" indent="-228556" algn="l" defTabSz="91422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94" indent="-228556" algn="l" defTabSz="91422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06" indent="-228556" algn="l" defTabSz="91422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20" indent="-228556" algn="l" defTabSz="914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32" indent="-228556" algn="l" defTabSz="914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44" indent="-228556" algn="l" defTabSz="914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56" indent="-228556" algn="l" defTabSz="914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22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4" algn="l" defTabSz="91422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8" algn="l" defTabSz="91422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0" algn="l" defTabSz="91422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63" algn="l" defTabSz="91422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74" algn="l" defTabSz="91422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88" algn="l" defTabSz="91422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00" algn="l" defTabSz="91422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3050"/>
            <a:ext cx="7772400" cy="2571767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The Thai Red Cross Society </a:t>
            </a:r>
            <a:b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Assistance Work on “Migrants” </a:t>
            </a:r>
            <a:endParaRPr lang="th-TH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3174" y="5391176"/>
            <a:ext cx="6143668" cy="966782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By: 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</a:rPr>
              <a:t>Pavinee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</a:rPr>
              <a:t>Yuprasert</a:t>
            </a:r>
            <a:endParaRPr lang="en-US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     Relief and Community Health Bureau</a:t>
            </a:r>
            <a:endParaRPr lang="th-TH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CER\AppData\Local\Temp\Rar$DI08.796\TR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9354" y="0"/>
            <a:ext cx="5754678" cy="4316009"/>
          </a:xfrm>
          <a:prstGeom prst="rect">
            <a:avLst/>
          </a:prstGeom>
          <a:noFill/>
        </p:spPr>
      </p:pic>
      <p:pic>
        <p:nvPicPr>
          <p:cNvPr id="1027" name="Picture 3" descr="C:\Users\ACER\AppData\Local\Temp\Rar$DI14.359\TRC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6" y="2928933"/>
            <a:ext cx="5143537" cy="3857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7498100"/>
              </p:ext>
            </p:extLst>
          </p:nvPr>
        </p:nvGraphicFramePr>
        <p:xfrm>
          <a:off x="214313" y="1292225"/>
          <a:ext cx="8786874" cy="5065572"/>
        </p:xfrm>
        <a:graphic>
          <a:graphicData uri="http://schemas.openxmlformats.org/drawingml/2006/table">
            <a:tbl>
              <a:tblPr/>
              <a:tblGrid>
                <a:gridCol w="5286412"/>
                <a:gridCol w="2357454"/>
                <a:gridCol w="1143008"/>
              </a:tblGrid>
              <a:tr h="4935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Location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Relief Kits  (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for Migrant and Thai)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Date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46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Si Mu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Muan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Market,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Pahon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Yothin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Pathumtani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2</a:t>
                      </a:r>
                      <a:r>
                        <a:rPr lang="en-US" sz="3000" baseline="30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nd</a:t>
                      </a:r>
                      <a:r>
                        <a:rPr lang="en-US" sz="3000" baseline="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Dec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6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Thai Market,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Khlong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Nueng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Pathumthani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2</a:t>
                      </a:r>
                      <a:r>
                        <a:rPr lang="en-US" sz="30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nd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Lum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Luka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Soi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11 and IDS factory,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Khlong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Nueng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Pathumthani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160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2</a:t>
                      </a:r>
                      <a:r>
                        <a:rPr lang="en-US" sz="30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nd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Bang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Kruay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–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Sainoi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Bang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Bua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Thong,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Nontaburi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4</a:t>
                      </a:r>
                      <a:r>
                        <a:rPr lang="en-US" sz="30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th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Wanachai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factory,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Khlong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Watkoke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Samkoke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Pathumthani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4</a:t>
                      </a:r>
                      <a:r>
                        <a:rPr lang="en-US" sz="30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th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Wat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Kok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and Thai community,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Khlong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Watkoke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Samkoke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0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Pathumtani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185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4</a:t>
                      </a:r>
                      <a:r>
                        <a:rPr lang="en-US" sz="30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th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84" name="Rectangle 1"/>
          <p:cNvSpPr>
            <a:spLocks noChangeArrowheads="1"/>
          </p:cNvSpPr>
          <p:nvPr/>
        </p:nvSpPr>
        <p:spPr bwMode="auto">
          <a:xfrm>
            <a:off x="558683" y="714702"/>
            <a:ext cx="7992888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dirty="0" smtClean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IOM-TRC:  distribution during 2-23 December, 2011</a:t>
            </a:r>
            <a:endParaRPr lang="en-US" altLang="ja-JP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0379275"/>
              </p:ext>
            </p:extLst>
          </p:nvPr>
        </p:nvGraphicFramePr>
        <p:xfrm>
          <a:off x="142875" y="857250"/>
          <a:ext cx="8786874" cy="5852160"/>
        </p:xfrm>
        <a:graphic>
          <a:graphicData uri="http://schemas.openxmlformats.org/drawingml/2006/table">
            <a:tbl>
              <a:tblPr/>
              <a:tblGrid>
                <a:gridCol w="5072067"/>
                <a:gridCol w="2500330"/>
                <a:gridCol w="1214477"/>
              </a:tblGrid>
              <a:tr h="246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Location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Relief Kits (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for Migrant and Thai)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Date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46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Phet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Kasem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Soi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95,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Omnoi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Samut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Sakon</a:t>
                      </a:r>
                      <a:endParaRPr lang="en-US" sz="32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81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5</a:t>
                      </a:r>
                      <a:r>
                        <a:rPr lang="en-US" sz="32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th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Wi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Man Ma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Plao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Puthamonthon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Sai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5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Soi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4,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Samut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Sakon</a:t>
                      </a:r>
                      <a:endParaRPr lang="en-US" sz="32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167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5</a:t>
                      </a:r>
                      <a:r>
                        <a:rPr lang="en-US" sz="32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th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Two Elephant Factory (a blue apartment),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Puthamonthon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Sai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5,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Nakon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Pathom</a:t>
                      </a:r>
                      <a:endParaRPr lang="en-US" sz="32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202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5</a:t>
                      </a:r>
                      <a:r>
                        <a:rPr lang="en-US" sz="32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th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6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Phet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Kasem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Soi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126,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Omnoi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Samut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Sakon</a:t>
                      </a:r>
                      <a:endParaRPr lang="en-US" sz="32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6</a:t>
                      </a:r>
                      <a:r>
                        <a:rPr lang="en-US" sz="32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th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6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Khlong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Sam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Wa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(Thai Muslim)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14</a:t>
                      </a:r>
                      <a:r>
                        <a:rPr lang="en-US" sz="32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th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Leamthon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factory,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Puthamonthon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Sai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5,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Nakon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err="1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</a:t>
                      </a:r>
                      <a:r>
                        <a:rPr lang="en-US" sz="320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athom</a:t>
                      </a:r>
                      <a:endParaRPr lang="en-US" sz="32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600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23</a:t>
                      </a:r>
                      <a:r>
                        <a:rPr lang="en-US" sz="3200" baseline="30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rd</a:t>
                      </a:r>
                      <a:r>
                        <a:rPr lang="en-US" sz="32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 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46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2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TOTAL: </a:t>
                      </a:r>
                      <a:r>
                        <a:rPr lang="en-US" sz="3200" b="1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2,500</a:t>
                      </a:r>
                      <a:endParaRPr lang="en-US" sz="32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2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12" name="Rectangle 1"/>
          <p:cNvSpPr>
            <a:spLocks noChangeArrowheads="1"/>
          </p:cNvSpPr>
          <p:nvPr/>
        </p:nvSpPr>
        <p:spPr bwMode="auto">
          <a:xfrm>
            <a:off x="900097" y="170912"/>
            <a:ext cx="77866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IOM-TRC distribution </a:t>
            </a:r>
            <a:r>
              <a:rPr lang="en-US" altLang="ja-JP" dirty="0" smtClean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during </a:t>
            </a:r>
            <a:r>
              <a:rPr lang="en-US" altLang="ja-JP" dirty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2-23 </a:t>
            </a:r>
            <a:r>
              <a:rPr lang="en-US" altLang="ja-JP" dirty="0" smtClean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December, </a:t>
            </a:r>
            <a:r>
              <a:rPr lang="en-US" altLang="ja-JP" dirty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2011</a:t>
            </a:r>
            <a:endParaRPr lang="en-US" altLang="ja-JP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รูปภาพ 9" descr="DSC_007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2" y="500042"/>
            <a:ext cx="8786842" cy="588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logo-trc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24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3658" y="0"/>
            <a:ext cx="5240342" cy="355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52771"/>
            <a:ext cx="6064250" cy="410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546" name="Picture 2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 l="6667" t="6767" r="5000" b="103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6538925" y="2000240"/>
            <a:ext cx="2605075" cy="1015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6000" b="1" i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DilleniaUPC" pitchFamily="18" charset="-34"/>
              </a:rPr>
              <a:t>Relief  Kit</a:t>
            </a:r>
            <a:endParaRPr lang="th-TH" sz="6000" b="1" i="1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DilleniaUPC" pitchFamily="18" charset="-34"/>
            </a:endParaRPr>
          </a:p>
        </p:txBody>
      </p:sp>
      <p:pic>
        <p:nvPicPr>
          <p:cNvPr id="51204" name="Picture 4" descr="Logoredcro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8063" cy="86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0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0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3608412" y="119063"/>
            <a:ext cx="55356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800" b="1" i="1" dirty="0" smtClean="0">
                <a:solidFill>
                  <a:schemeClr val="tx2"/>
                </a:solidFill>
              </a:rPr>
              <a:t>Household Medicine</a:t>
            </a:r>
            <a:endParaRPr lang="th-TH" sz="4800" b="1" i="1" dirty="0">
              <a:solidFill>
                <a:schemeClr val="tx2"/>
              </a:solidFill>
            </a:endParaRPr>
          </a:p>
        </p:txBody>
      </p:sp>
      <p:pic>
        <p:nvPicPr>
          <p:cNvPr id="53252" name="Picture 4" descr="Logoredcro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65070"/>
            <a:ext cx="10080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AppData\Local\Microsoft\Windows\Temporary Internet Files\Low\Content.IE5\PD2BBIKL\ชุดอาหารพร้อมทาน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0" y="-24"/>
            <a:ext cx="6881838" cy="6787541"/>
          </a:xfrm>
          <a:prstGeom prst="rect">
            <a:avLst/>
          </a:prstGeom>
          <a:noFill/>
        </p:spPr>
      </p:pic>
      <p:pic>
        <p:nvPicPr>
          <p:cNvPr id="3" name="Picture 4" descr="Logoredcro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80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197700" y="6078700"/>
            <a:ext cx="401763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Ready to Eat Food</a:t>
            </a:r>
            <a:endParaRPr lang="th-TH" sz="4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2595" name="Rectangle 3"/>
          <p:cNvSpPr>
            <a:spLocks noChangeArrowheads="1"/>
          </p:cNvSpPr>
          <p:nvPr/>
        </p:nvSpPr>
        <p:spPr bwMode="auto">
          <a:xfrm>
            <a:off x="5108610" y="5847867"/>
            <a:ext cx="4035422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55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55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Hygiene Kit</a:t>
            </a:r>
            <a:endParaRPr lang="th-TH" sz="4000" b="1" i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cs typeface="DilleniaUPC" pitchFamily="18" charset="-34"/>
            </a:endParaRPr>
          </a:p>
        </p:txBody>
      </p:sp>
      <p:pic>
        <p:nvPicPr>
          <p:cNvPr id="52228" name="Picture 4" descr="Logoredcro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80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Fire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Relief at Mae 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</a:rPr>
              <a:t>Surin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 Camp</a:t>
            </a:r>
            <a:endParaRPr lang="th-TH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ACER\AppData\Local\Temp\Rar$DI05.049\image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40857"/>
            <a:ext cx="4357718" cy="3274093"/>
          </a:xfrm>
          <a:prstGeom prst="rect">
            <a:avLst/>
          </a:prstGeom>
          <a:noFill/>
        </p:spPr>
      </p:pic>
      <p:pic>
        <p:nvPicPr>
          <p:cNvPr id="6" name="Picture 3" descr="C:\Users\ACER\AppData\Local\Temp\Rar$DI11.912\image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9633" y="3335747"/>
            <a:ext cx="4592961" cy="3450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Activities</a:t>
            </a:r>
            <a:endParaRPr lang="th-TH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361475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Relief assistance for Migrants and Refugees Group</a:t>
            </a:r>
          </a:p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Mobile Dental Clinic Services</a:t>
            </a:r>
            <a:endParaRPr lang="th-TH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AppData\Local\Temp\Rar$DI07.379\image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71197"/>
            <a:ext cx="4697487" cy="3529373"/>
          </a:xfrm>
          <a:prstGeom prst="rect">
            <a:avLst/>
          </a:prstGeom>
          <a:noFill/>
        </p:spPr>
      </p:pic>
      <p:pic>
        <p:nvPicPr>
          <p:cNvPr id="5" name="Picture 2" descr="C:\Users\ACER\AppData\Local\Temp\Rar$DI00.182\image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387405"/>
            <a:ext cx="4429124" cy="33277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Mobile Medical Team</a:t>
            </a:r>
          </a:p>
        </p:txBody>
      </p:sp>
      <p:pic>
        <p:nvPicPr>
          <p:cNvPr id="88067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2156" y="3648473"/>
            <a:ext cx="4501876" cy="292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511" y="3586225"/>
            <a:ext cx="4652803" cy="305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000107"/>
            <a:ext cx="4500594" cy="2805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1013684"/>
            <a:ext cx="4572032" cy="284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143000" cy="10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7" descr="ภาพIO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2897" y="1343424"/>
            <a:ext cx="7051003" cy="421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1714480" y="5848350"/>
            <a:ext cx="561976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000" b="1" dirty="0">
                <a:solidFill>
                  <a:srgbClr val="002060"/>
                </a:solidFill>
              </a:rPr>
              <a:t>      </a:t>
            </a:r>
            <a:r>
              <a:rPr lang="en-US" sz="2000" b="1" dirty="0">
                <a:solidFill>
                  <a:srgbClr val="002060"/>
                </a:solidFill>
              </a:rPr>
              <a:t>International Organization for Migration</a:t>
            </a:r>
            <a:r>
              <a:rPr lang="th-TH" sz="2000" b="1" dirty="0">
                <a:solidFill>
                  <a:srgbClr val="002060"/>
                </a:solidFill>
              </a:rPr>
              <a:t> (</a:t>
            </a:r>
            <a:r>
              <a:rPr lang="en-US" sz="2000" b="1" dirty="0">
                <a:solidFill>
                  <a:srgbClr val="002060"/>
                </a:solidFill>
              </a:rPr>
              <a:t>IOM</a:t>
            </a:r>
            <a:r>
              <a:rPr lang="th-TH" sz="2000" b="1" dirty="0" smtClean="0">
                <a:solidFill>
                  <a:srgbClr val="002060"/>
                </a:solidFill>
              </a:rPr>
              <a:t>)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2765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27655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Problems encountered :</a:t>
            </a:r>
            <a:endParaRPr lang="th-TH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4351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Access to the information, both from TRC and migrants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Challenge  on making Thais and Non Thais to understand TRC’s assistance without discrimination while giving aid.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Challenge to find the focal person in migrant community , to get information on location, specific needs  etc.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Language barriers.</a:t>
            </a:r>
          </a:p>
          <a:p>
            <a:endParaRPr lang="th-TH" dirty="0"/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Recommendations :</a:t>
            </a:r>
            <a:endParaRPr lang="th-TH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71940"/>
          </a:xfrm>
        </p:spPr>
        <p:txBody>
          <a:bodyPr>
            <a:normAutofit fontScale="25000" lnSpcReduction="20000"/>
          </a:bodyPr>
          <a:lstStyle/>
          <a:p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16000" b="1" dirty="0" smtClean="0">
                <a:solidFill>
                  <a:srgbClr val="002060"/>
                </a:solidFill>
              </a:rPr>
              <a:t>Educate Thais on Humanitarian assistance </a:t>
            </a:r>
          </a:p>
          <a:p>
            <a:r>
              <a:rPr lang="en-US" sz="16000" b="1" dirty="0" smtClean="0">
                <a:solidFill>
                  <a:schemeClr val="tx2">
                    <a:lumMod val="75000"/>
                  </a:schemeClr>
                </a:solidFill>
              </a:rPr>
              <a:t>Better to keep network of migrant group </a:t>
            </a:r>
          </a:p>
          <a:p>
            <a:r>
              <a:rPr lang="en-US" sz="16000" b="1" dirty="0" smtClean="0">
                <a:solidFill>
                  <a:schemeClr val="tx2">
                    <a:lumMod val="75000"/>
                  </a:schemeClr>
                </a:solidFill>
              </a:rPr>
              <a:t>Access to the information should be through community focal persons</a:t>
            </a: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71554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Mobile Dental Clinic Services</a:t>
            </a:r>
            <a:endParaRPr lang="th-TH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257176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Migrant group in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Samut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Sakorn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province.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Ban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Tham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Hin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Temporary Shelter,</a:t>
            </a:r>
          </a:p>
          <a:p>
            <a:pPr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Suan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Phung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District ,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Ratchaburi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 province.</a:t>
            </a: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804" y="1071546"/>
            <a:ext cx="8229600" cy="464347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  <a:t>Mobile Dental Clinic </a:t>
            </a:r>
            <a:b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  <a:t>at</a:t>
            </a:r>
            <a:b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6000" b="1" dirty="0" err="1" smtClean="0">
                <a:solidFill>
                  <a:schemeClr val="tx2">
                    <a:lumMod val="75000"/>
                  </a:schemeClr>
                </a:solidFill>
              </a:rPr>
              <a:t>Rhong</a:t>
            </a:r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000" b="1" dirty="0" err="1" smtClean="0">
                <a:solidFill>
                  <a:schemeClr val="tx2">
                    <a:lumMod val="75000"/>
                  </a:schemeClr>
                </a:solidFill>
              </a:rPr>
              <a:t>Kluea</a:t>
            </a:r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  <a:t> Market</a:t>
            </a:r>
            <a:b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6000" b="1" dirty="0" err="1" smtClean="0">
                <a:solidFill>
                  <a:schemeClr val="tx2">
                    <a:lumMod val="75000"/>
                  </a:schemeClr>
                </a:solidFill>
              </a:rPr>
              <a:t>Samut</a:t>
            </a:r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000" b="1" dirty="0" err="1" smtClean="0">
                <a:solidFill>
                  <a:schemeClr val="tx2">
                    <a:lumMod val="75000"/>
                  </a:schemeClr>
                </a:solidFill>
              </a:rPr>
              <a:t>Sakorn</a:t>
            </a:r>
            <a:endParaRPr lang="th-TH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\AppData\Local\Temp\Rar$DI00.400\1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357166"/>
            <a:ext cx="9152597" cy="6500858"/>
          </a:xfrm>
          <a:prstGeom prst="rect">
            <a:avLst/>
          </a:prstGeom>
          <a:noFill/>
        </p:spPr>
      </p:pic>
      <p:pic>
        <p:nvPicPr>
          <p:cNvPr id="3" name="Picture 5" descr="logo-trc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804" y="857232"/>
            <a:ext cx="8229600" cy="5500726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  <a:t>Mobile Dental Clinic </a:t>
            </a:r>
            <a:b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  <a:t>at</a:t>
            </a:r>
            <a:b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Ban </a:t>
            </a:r>
            <a:r>
              <a:rPr lang="en-US" sz="4800" b="1" dirty="0" err="1" smtClean="0">
                <a:solidFill>
                  <a:schemeClr val="tx2">
                    <a:lumMod val="75000"/>
                  </a:schemeClr>
                </a:solidFill>
              </a:rPr>
              <a:t>Tham</a:t>
            </a: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800" b="1" dirty="0" err="1" smtClean="0">
                <a:solidFill>
                  <a:schemeClr val="tx2">
                    <a:lumMod val="75000"/>
                  </a:schemeClr>
                </a:solidFill>
              </a:rPr>
              <a:t>Hin</a:t>
            </a: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 Temporary Shelter </a:t>
            </a:r>
            <a:b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4800" b="1" dirty="0" err="1" smtClean="0">
                <a:solidFill>
                  <a:schemeClr val="tx2">
                    <a:lumMod val="75000"/>
                  </a:schemeClr>
                </a:solidFill>
              </a:rPr>
              <a:t>Suan</a:t>
            </a: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800" b="1" dirty="0" err="1" smtClean="0">
                <a:solidFill>
                  <a:schemeClr val="tx2">
                    <a:lumMod val="75000"/>
                  </a:schemeClr>
                </a:solidFill>
              </a:rPr>
              <a:t>Phung</a:t>
            </a: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 District</a:t>
            </a:r>
            <a:b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800" b="1" dirty="0" err="1" smtClean="0">
                <a:solidFill>
                  <a:schemeClr val="tx2">
                    <a:lumMod val="75000"/>
                  </a:schemeClr>
                </a:solidFill>
              </a:rPr>
              <a:t>Ratchaburi</a:t>
            </a:r>
            <a:endParaRPr lang="th-TH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59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pic>
        <p:nvPicPr>
          <p:cNvPr id="5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0116"/>
            <a:ext cx="8229600" cy="1714504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tx2">
                    <a:lumMod val="50000"/>
                  </a:schemeClr>
                </a:solidFill>
              </a:rPr>
              <a:t>TRC Provides Relief Assistance to:</a:t>
            </a:r>
            <a:endParaRPr lang="th-TH" sz="6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7464" y="3314714"/>
            <a:ext cx="4114800" cy="247174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tx2">
                    <a:lumMod val="50000"/>
                  </a:schemeClr>
                </a:solidFill>
              </a:rPr>
              <a:t> Refugees</a:t>
            </a:r>
          </a:p>
          <a:p>
            <a:r>
              <a:rPr lang="en-US" sz="6000" b="1" dirty="0" smtClean="0">
                <a:solidFill>
                  <a:schemeClr val="tx2">
                    <a:lumMod val="50000"/>
                  </a:schemeClr>
                </a:solidFill>
              </a:rPr>
              <a:t> Migrants</a:t>
            </a:r>
            <a:endParaRPr lang="th-TH" sz="6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53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9607" y="500042"/>
            <a:ext cx="2980111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Health Worker</a:t>
            </a:r>
            <a:endParaRPr lang="th-TH" sz="36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24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59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53565" y="5786454"/>
            <a:ext cx="5819029" cy="707886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Dental Hygiene Promotion</a:t>
            </a:r>
            <a:endParaRPr lang="th-TH" sz="40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724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Collaboration Works :</a:t>
            </a:r>
            <a:endParaRPr lang="th-TH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3084" y="2143116"/>
            <a:ext cx="6043626" cy="3857652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IOM</a:t>
            </a:r>
          </a:p>
          <a:p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UNHCR</a:t>
            </a:r>
          </a:p>
          <a:p>
            <a:r>
              <a:rPr lang="en-US" sz="4000" b="1" dirty="0" err="1" smtClean="0">
                <a:solidFill>
                  <a:schemeClr val="tx2">
                    <a:lumMod val="75000"/>
                  </a:schemeClr>
                </a:solidFill>
              </a:rPr>
              <a:t>Raks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 Thai Foundation</a:t>
            </a:r>
          </a:p>
          <a:p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IRC</a:t>
            </a:r>
          </a:p>
          <a:p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Shelter Box</a:t>
            </a:r>
            <a:endParaRPr lang="th-TH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อุทกภัย\2.วันที่ 16 พ.ย.255412.ผอ.อุทกภัยฯเอกชัย 9\_DSC64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792"/>
            <a:ext cx="9144000" cy="6056416"/>
          </a:xfrm>
          <a:prstGeom prst="rect">
            <a:avLst/>
          </a:prstGeom>
          <a:noFill/>
        </p:spPr>
      </p:pic>
      <p:pic>
        <p:nvPicPr>
          <p:cNvPr id="4099" name="Picture 3" descr="E:\อุทกภัย\2.วันที่ 16 พ.ย.255412.ผอ.อุทกภัยฯเอกชัย 9\_DSC64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792"/>
            <a:ext cx="9144000" cy="6056416"/>
          </a:xfrm>
          <a:prstGeom prst="rect">
            <a:avLst/>
          </a:prstGeom>
          <a:noFill/>
        </p:spPr>
      </p:pic>
      <p:pic>
        <p:nvPicPr>
          <p:cNvPr id="4100" name="Picture 4" descr="E:\อุทกภัย\2.วันที่ 16 พ.ย.255412.ผอ.อุทกภัยฯเอกชัย 9\_DSC64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" y="285728"/>
            <a:ext cx="9144000" cy="6056416"/>
          </a:xfrm>
          <a:prstGeom prst="rect">
            <a:avLst/>
          </a:prstGeom>
          <a:noFill/>
        </p:spPr>
      </p:pic>
      <p:pic>
        <p:nvPicPr>
          <p:cNvPr id="5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57224" y="5229067"/>
            <a:ext cx="7572428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TRC assists all vulnerable groups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Migrants are the most vulnerable……..                             </a:t>
            </a:r>
            <a:endParaRPr lang="th-TH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59107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solidFill>
                  <a:schemeClr val="tx2">
                    <a:lumMod val="75000"/>
                  </a:schemeClr>
                </a:solidFill>
              </a:rPr>
              <a:t>Thank you</a:t>
            </a:r>
            <a:endParaRPr lang="th-TH" sz="8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26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Target Areas</a:t>
            </a:r>
            <a:endParaRPr lang="th-TH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885954"/>
            <a:ext cx="5900750" cy="3829062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     Migrants who are living in……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Bangkok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Nonthaburi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Samut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Sakhon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Pathum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Thani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Nakorn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Pathom</a:t>
            </a:r>
            <a:endParaRPr lang="th-TH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อุทกภัย\2.วันที่ 16 พ.ย.255412.ผอ.อุทกภัยฯเอกชัย 9\_DSC6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300" y="972296"/>
            <a:ext cx="8886294" cy="5885728"/>
          </a:xfrm>
          <a:prstGeom prst="rect">
            <a:avLst/>
          </a:prstGeom>
          <a:noFill/>
        </p:spPr>
      </p:pic>
      <p:pic>
        <p:nvPicPr>
          <p:cNvPr id="3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อุทกภัย\2.วันที่ 16 พ.ย.255412.ผอ.อุทกภัยฯเอกชัย 9\_DSC64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792"/>
            <a:ext cx="9144000" cy="6056416"/>
          </a:xfrm>
          <a:prstGeom prst="rect">
            <a:avLst/>
          </a:prstGeom>
          <a:noFill/>
        </p:spPr>
      </p:pic>
      <p:pic>
        <p:nvPicPr>
          <p:cNvPr id="3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/>
        </p:nvGraphicFramePr>
        <p:xfrm>
          <a:off x="285720" y="1785926"/>
          <a:ext cx="8786874" cy="3803088"/>
        </p:xfrm>
        <a:graphic>
          <a:graphicData uri="http://schemas.openxmlformats.org/drawingml/2006/table">
            <a:tbl>
              <a:tblPr/>
              <a:tblGrid>
                <a:gridCol w="5286412"/>
                <a:gridCol w="2357454"/>
                <a:gridCol w="1143008"/>
              </a:tblGrid>
              <a:tr h="4935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Location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Kits </a:t>
                      </a: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(</a:t>
                      </a:r>
                      <a:r>
                        <a:rPr lang="en-US" sz="3000" dirty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for Migrant and Thai)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46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Aom</a:t>
                      </a:r>
                      <a:r>
                        <a:rPr lang="en-US" sz="3000" baseline="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baseline="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Noi</a:t>
                      </a:r>
                      <a:r>
                        <a:rPr lang="en-US" sz="3000" baseline="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, </a:t>
                      </a:r>
                      <a:r>
                        <a:rPr lang="en-US" sz="300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Nakorn</a:t>
                      </a: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pathom</a:t>
                      </a: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1,500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6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Refugees, </a:t>
                      </a:r>
                      <a:r>
                        <a:rPr lang="en-US" sz="3000" baseline="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Bangkok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 165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Talad</a:t>
                      </a: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Thai ,</a:t>
                      </a:r>
                      <a:r>
                        <a:rPr lang="en-US" sz="3000" baseline="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</a:t>
                      </a:r>
                      <a:r>
                        <a:rPr lang="en-US" sz="3000" baseline="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Pathumthani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 300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Bang </a:t>
                      </a:r>
                      <a:r>
                        <a:rPr lang="en-US" sz="300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Bua</a:t>
                      </a: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Thong, </a:t>
                      </a:r>
                      <a:r>
                        <a:rPr lang="en-US" sz="300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Nonthaburi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 200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Mahachai</a:t>
                      </a: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 </a:t>
                      </a:r>
                      <a:r>
                        <a:rPr lang="en-US" sz="3000" dirty="0" err="1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Samutsakorn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  246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latin typeface="Angsana New" pitchFamily="18" charset="-34"/>
                          <a:ea typeface="MS Mincho"/>
                          <a:cs typeface="Angsana New" pitchFamily="18" charset="-34"/>
                        </a:rPr>
                        <a:t>2,411</a:t>
                      </a: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000" dirty="0">
                        <a:latin typeface="Angsana New" pitchFamily="18" charset="-34"/>
                        <a:ea typeface="MS Mincho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84" name="Rectangle 1"/>
          <p:cNvSpPr>
            <a:spLocks noChangeArrowheads="1"/>
          </p:cNvSpPr>
          <p:nvPr/>
        </p:nvSpPr>
        <p:spPr bwMode="auto">
          <a:xfrm>
            <a:off x="1214438" y="714375"/>
            <a:ext cx="6786562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dirty="0" smtClean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TRC </a:t>
            </a:r>
            <a:r>
              <a:rPr lang="en-US" altLang="ja-JP" dirty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distribution </a:t>
            </a:r>
            <a:r>
              <a:rPr lang="en-US" altLang="ja-JP" dirty="0" smtClean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2011</a:t>
            </a:r>
            <a:endParaRPr lang="en-US" altLang="ja-JP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4" name="Picture 5" descr="logo-tr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1527" y="71414"/>
            <a:ext cx="5919773" cy="394336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9421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06" y="3227389"/>
            <a:ext cx="5450315" cy="363063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5" descr="logo-tr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83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22" y="3071810"/>
            <a:ext cx="5585448" cy="378619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9421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8445" y="-12713"/>
            <a:ext cx="5878255" cy="394177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479</Words>
  <Application>Microsoft Office PowerPoint</Application>
  <PresentationFormat>On-screen Show (4:3)</PresentationFormat>
  <Paragraphs>118</Paragraphs>
  <Slides>34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The Thai Red Cross Society  Assistance Work on “Migrants” </vt:lpstr>
      <vt:lpstr>Activities</vt:lpstr>
      <vt:lpstr>TRC Provides Relief Assistance to:</vt:lpstr>
      <vt:lpstr>Target Areas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Fire Relief at Mae Surin Camp</vt:lpstr>
      <vt:lpstr>Slide 20</vt:lpstr>
      <vt:lpstr>Mobile Medical Team</vt:lpstr>
      <vt:lpstr>Slide 22</vt:lpstr>
      <vt:lpstr>Problems encountered :</vt:lpstr>
      <vt:lpstr>Recommendations :</vt:lpstr>
      <vt:lpstr>Mobile Dental Clinic Services</vt:lpstr>
      <vt:lpstr>Mobile Dental Clinic  at Rhong Kluea Market Samut Sakorn</vt:lpstr>
      <vt:lpstr>Slide 27</vt:lpstr>
      <vt:lpstr>Mobile Dental Clinic  at Ban Tham Hin Temporary Shelter  Suan Phung District  Ratchaburi</vt:lpstr>
      <vt:lpstr>Slide 29</vt:lpstr>
      <vt:lpstr>Slide 30</vt:lpstr>
      <vt:lpstr>Slide 31</vt:lpstr>
      <vt:lpstr>Collaboration Works :</vt:lpstr>
      <vt:lpstr>Slide 33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Thai Red Cross Society  with  Migration</dc:title>
  <dc:creator>ACER</dc:creator>
  <cp:lastModifiedBy>ACER</cp:lastModifiedBy>
  <cp:revision>81</cp:revision>
  <dcterms:created xsi:type="dcterms:W3CDTF">2012-11-27T01:12:45Z</dcterms:created>
  <dcterms:modified xsi:type="dcterms:W3CDTF">2013-09-12T07:41:11Z</dcterms:modified>
</cp:coreProperties>
</file>