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20"/>
  </p:notesMasterIdLst>
  <p:handoutMasterIdLst>
    <p:handoutMasterId r:id="rId21"/>
  </p:handoutMasterIdLst>
  <p:sldIdLst>
    <p:sldId id="614" r:id="rId2"/>
    <p:sldId id="714" r:id="rId3"/>
    <p:sldId id="715" r:id="rId4"/>
    <p:sldId id="697" r:id="rId5"/>
    <p:sldId id="716" r:id="rId6"/>
    <p:sldId id="698" r:id="rId7"/>
    <p:sldId id="699" r:id="rId8"/>
    <p:sldId id="717" r:id="rId9"/>
    <p:sldId id="702" r:id="rId10"/>
    <p:sldId id="703" r:id="rId11"/>
    <p:sldId id="704" r:id="rId12"/>
    <p:sldId id="705" r:id="rId13"/>
    <p:sldId id="706" r:id="rId14"/>
    <p:sldId id="707" r:id="rId15"/>
    <p:sldId id="708" r:id="rId16"/>
    <p:sldId id="709" r:id="rId17"/>
    <p:sldId id="710" r:id="rId18"/>
    <p:sldId id="713" r:id="rId19"/>
  </p:sldIdLst>
  <p:sldSz cx="9144000" cy="6858000" type="screen4x3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FF66"/>
    <a:srgbClr val="F6FBB7"/>
    <a:srgbClr val="FF3300"/>
    <a:srgbClr val="FF6600"/>
    <a:srgbClr val="FF0000"/>
    <a:srgbClr val="FF33CC"/>
    <a:srgbClr val="66FF33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9" autoAdjust="0"/>
    <p:restoredTop sz="92115" autoAdjust="0"/>
  </p:normalViewPr>
  <p:slideViewPr>
    <p:cSldViewPr>
      <p:cViewPr>
        <p:scale>
          <a:sx n="57" d="100"/>
          <a:sy n="57" d="100"/>
        </p:scale>
        <p:origin x="-1579" y="-216"/>
      </p:cViewPr>
      <p:guideLst>
        <p:guide orient="horz" pos="2160"/>
        <p:guide pos="288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88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4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88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406"/>
            <a:ext cx="2946400" cy="494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88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78406"/>
            <a:ext cx="2946400" cy="494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479D042-AA6D-47CF-85C8-C0EF7ED0E4A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344628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358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4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65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41363"/>
            <a:ext cx="4937125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58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89993"/>
            <a:ext cx="5438775" cy="4443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noProof="0" smtClean="0"/>
              <a:t>Click to edit Master text styles</a:t>
            </a:r>
          </a:p>
          <a:p>
            <a:pPr lvl="1"/>
            <a:r>
              <a:rPr lang="th-TH" noProof="0" smtClean="0"/>
              <a:t>Second level</a:t>
            </a:r>
          </a:p>
          <a:p>
            <a:pPr lvl="2"/>
            <a:r>
              <a:rPr lang="th-TH" noProof="0" smtClean="0"/>
              <a:t>Third level</a:t>
            </a:r>
          </a:p>
          <a:p>
            <a:pPr lvl="3"/>
            <a:r>
              <a:rPr lang="th-TH" noProof="0" smtClean="0"/>
              <a:t>Fourth level</a:t>
            </a:r>
          </a:p>
          <a:p>
            <a:pPr lvl="4"/>
            <a:r>
              <a:rPr lang="th-TH" noProof="0" smtClean="0"/>
              <a:t>Fifth level</a:t>
            </a:r>
          </a:p>
        </p:txBody>
      </p:sp>
      <p:sp>
        <p:nvSpPr>
          <p:cNvPr id="3358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406"/>
            <a:ext cx="2946400" cy="494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358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78406"/>
            <a:ext cx="2946400" cy="494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F09ACEA-6D05-4A59-858D-0687F568CAE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245053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30275" y="741363"/>
            <a:ext cx="4937125" cy="3702050"/>
          </a:xfrm>
          <a:ln/>
        </p:spPr>
      </p:sp>
      <p:sp>
        <p:nvSpPr>
          <p:cNvPr id="67587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th-TH" smtClean="0"/>
          </a:p>
        </p:txBody>
      </p:sp>
      <p:sp>
        <p:nvSpPr>
          <p:cNvPr id="67588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385A87-E8EA-4E38-A088-080831876146}" type="slidenum">
              <a:rPr lang="th-TH" smtClean="0"/>
              <a:pPr/>
              <a:t>9</a:t>
            </a:fld>
            <a:endParaRPr lang="th-TH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มุมมน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ชื่อเรื่อง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0" name="ชื่อเรื่องรอง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19" name="ตัวยึดวันที่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11" name="ตัวยึดหมายเลขภาพนิ่ง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9A5612A-3A34-433A-A567-3C052FA29179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7F08BA2-53A3-485F-8A74-86B210D74454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02DC6FF-A22D-4670-95D0-4A0C3D597208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4FFE102-7CF7-4BAA-9F01-FB30C7EDA175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ี่เหลี่ยมมุมมน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มุมมน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061E571-6FC1-45DF-927A-3F617D0F71AC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58CFD5D-529A-46E9-BCE7-CEB0F03E722B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0B5DC41-B795-4E1F-930F-A9AD6B3EBBE0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9019FE5-0B5B-4073-A68A-D7D4B060CBBF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มุมมน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0BEB5F0-3BBB-42AA-B0B5-D7CE89F0ACD7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F8F6A84-FD61-4FFB-A734-A9FE63539F80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มุมมน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มนมุมสี่เหลี่ยมหนึ่งมุม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D91EF8D-19A5-456C-A63A-DCB4DC625E23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มุมมน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ตัวยึดชื่อเรื่อง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5" name="ตัวยึดวันที่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18" name="ตัวยึดท้ายกระดาษ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0A2993A5-A6DB-4F82-934C-519FE6DECC77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676400"/>
            <a:ext cx="8229600" cy="3276600"/>
          </a:xfrm>
        </p:spPr>
        <p:txBody>
          <a:bodyPr>
            <a:noAutofit/>
          </a:bodyPr>
          <a:lstStyle/>
          <a:p>
            <a:pPr algn="ctr" eaLnBrk="1" hangingPunct="1"/>
            <a:r>
              <a:rPr lang="th-TH" sz="60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บทบาทสภากาชาดไทย</a:t>
            </a:r>
            <a:br>
              <a:rPr lang="th-TH" sz="60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</a:br>
            <a:r>
              <a:rPr lang="th-TH" sz="6000" b="1" dirty="0" smtClean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ในงานชุมชนพร้อมรับภัยพิบัติ</a:t>
            </a:r>
            <a:br>
              <a:rPr lang="th-TH" sz="6000" b="1" dirty="0" smtClean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</a:br>
            <a:r>
              <a:rPr lang="en-US" sz="4800" b="0" dirty="0" smtClean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Community Based Disaster Risk Reduction</a:t>
            </a:r>
            <a:br>
              <a:rPr lang="en-US" sz="4800" b="0" dirty="0" smtClean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</a:br>
            <a:r>
              <a:rPr lang="en-US" sz="4800" b="0" dirty="0" smtClean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(CBDRR)</a:t>
            </a:r>
            <a:endParaRPr lang="th-TH" sz="4800" b="1" dirty="0" smtClean="0">
              <a:solidFill>
                <a:srgbClr val="002060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6" name="ชื่อเรื่องรอง 5"/>
          <p:cNvSpPr>
            <a:spLocks noGrp="1"/>
          </p:cNvSpPr>
          <p:nvPr>
            <p:ph type="subTitle" idx="1"/>
          </p:nvPr>
        </p:nvSpPr>
        <p:spPr>
          <a:xfrm>
            <a:off x="4495800" y="6172200"/>
            <a:ext cx="4267200" cy="457200"/>
          </a:xfrm>
        </p:spPr>
        <p:txBody>
          <a:bodyPr>
            <a:noAutofit/>
          </a:bodyPr>
          <a:lstStyle/>
          <a:p>
            <a:r>
              <a:rPr lang="th-TH" sz="2400" dirty="0" smtClean="0">
                <a:solidFill>
                  <a:srgbClr val="002060"/>
                </a:solidFill>
              </a:rPr>
              <a:t>สำนักงานบรรเทาทุกข์และประชานามัยพิทักษ์</a:t>
            </a:r>
          </a:p>
        </p:txBody>
      </p:sp>
      <p:pic>
        <p:nvPicPr>
          <p:cNvPr id="2052" name="Picture 5" descr="logo-trc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04150" y="0"/>
            <a:ext cx="13398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วงรี 4"/>
          <p:cNvSpPr/>
          <p:nvPr/>
        </p:nvSpPr>
        <p:spPr bwMode="auto">
          <a:xfrm>
            <a:off x="1371600" y="381000"/>
            <a:ext cx="6019800" cy="76199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9050" tIns="19050" rIns="19050" bIns="19050" spcCol="1270" anchor="ctr"/>
          <a:lstStyle/>
          <a:p>
            <a:pPr algn="ctr" defTabSz="6667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5400" b="1" dirty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1.</a:t>
            </a:r>
            <a:r>
              <a:rPr lang="th-TH" sz="5400" b="1" dirty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คัดเลือกพื้นที่เป้าหมาย</a:t>
            </a:r>
          </a:p>
        </p:txBody>
      </p:sp>
      <p:pic>
        <p:nvPicPr>
          <p:cNvPr id="11" name="รูปภาพ 10" descr="Picture 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3709" y="3581400"/>
            <a:ext cx="2730491" cy="20478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รูปภาพ 11" descr="Picture 0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31801" y="3581400"/>
            <a:ext cx="2731199" cy="2048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รูปภาพ 13" descr="Picture 0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2400" y="3581400"/>
            <a:ext cx="2731200" cy="2048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Picture 4" descr="logo-trc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72400" y="-1"/>
            <a:ext cx="1371600" cy="1169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752600" y="1219200"/>
            <a:ext cx="5486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 smtClean="0"/>
              <a:t>-เป็นพื้นที่เคยประสบภัยหรือเสี่ยงภัย</a:t>
            </a:r>
          </a:p>
          <a:p>
            <a:r>
              <a:rPr lang="th-TH" sz="3200" dirty="0" smtClean="0"/>
              <a:t>-ชุมชนยินดีเข้าร่วมโครงการ</a:t>
            </a:r>
          </a:p>
          <a:p>
            <a:r>
              <a:rPr lang="th-TH" sz="3200" dirty="0" smtClean="0"/>
              <a:t>-หน่วยงานท้องถิ่นสนับสนุนให้เข้าร่วมโครงการ</a:t>
            </a:r>
          </a:p>
          <a:p>
            <a:r>
              <a:rPr lang="th-TH" sz="3200" dirty="0" smtClean="0"/>
              <a:t>-ยังไม่มีหน่วยงานใดเข้าไปดำเนินโครงการ</a:t>
            </a:r>
            <a:endParaRPr lang="th-TH" sz="32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วงรี 4"/>
          <p:cNvSpPr/>
          <p:nvPr/>
        </p:nvSpPr>
        <p:spPr bwMode="auto">
          <a:xfrm>
            <a:off x="1143000" y="228600"/>
            <a:ext cx="6781800" cy="16764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9050" tIns="19050" rIns="19050" bIns="19050" spcCol="1270" anchor="ctr"/>
          <a:lstStyle/>
          <a:p>
            <a:pPr algn="ctr" defTabSz="6667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4000" b="1" dirty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2.</a:t>
            </a:r>
            <a:r>
              <a:rPr lang="th-TH" sz="4000" b="1" dirty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ลงพื้นที่ในชุมชนที่เข้าร่วมโครงการและวางแผนการดำเนินกิจกรรม</a:t>
            </a:r>
          </a:p>
        </p:txBody>
      </p:sp>
      <p:pic>
        <p:nvPicPr>
          <p:cNvPr id="10" name="รูปภาพ 9" descr="Picture 1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0" y="1524000"/>
            <a:ext cx="2731200" cy="2048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รูปภาพ 10" descr="Picture 1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3801000"/>
            <a:ext cx="30480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รูปภาพ 11" descr="Picture 14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0000" y="3733800"/>
            <a:ext cx="2934400" cy="2200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รูปภาพ 13" descr="Picture 2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" y="1524000"/>
            <a:ext cx="2667000" cy="2000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6" name="Picture 4" descr="logo-trc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92884" y="0"/>
            <a:ext cx="125111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วงรี 4"/>
          <p:cNvSpPr/>
          <p:nvPr/>
        </p:nvSpPr>
        <p:spPr bwMode="auto">
          <a:xfrm>
            <a:off x="1066800" y="457200"/>
            <a:ext cx="6934200" cy="762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9050" tIns="19050" rIns="19050" bIns="19050" spcCol="1270" anchor="ctr"/>
          <a:lstStyle/>
          <a:p>
            <a:pPr algn="ctr" defTabSz="6667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4000" b="1" dirty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3.</a:t>
            </a:r>
            <a:r>
              <a:rPr lang="th-TH" sz="4000" b="1" dirty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อบรมแกนนำชุมชนพร้อมรับภัยพิบัติ</a:t>
            </a:r>
          </a:p>
        </p:txBody>
      </p:sp>
      <p:pic>
        <p:nvPicPr>
          <p:cNvPr id="10" name="รูปภาพ 9" descr="Picture 1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0" y="2286000"/>
            <a:ext cx="2731200" cy="2048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3" name="รูปภาพ 32" descr="Picture 0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9800" y="3962400"/>
            <a:ext cx="2731200" cy="2048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4" name="รูปภาพ 33" descr="Picture 0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7400" y="1524000"/>
            <a:ext cx="2731200" cy="2048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6" name="รูปภาพ 35" descr="Picture 04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1357298"/>
            <a:ext cx="2731200" cy="2048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7" name="รูปภาพ 36" descr="Picture 25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2844" y="3929066"/>
            <a:ext cx="2731200" cy="2048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" name="Picture 4" descr="logo-trc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48600" y="0"/>
            <a:ext cx="1295400" cy="110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วงรี 4"/>
          <p:cNvSpPr/>
          <p:nvPr/>
        </p:nvSpPr>
        <p:spPr bwMode="auto">
          <a:xfrm>
            <a:off x="990600" y="381000"/>
            <a:ext cx="6248400" cy="16764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9050" tIns="19050" rIns="19050" bIns="19050" spcCol="1270" anchor="ctr"/>
          <a:lstStyle/>
          <a:p>
            <a:pPr algn="ctr" defTabSz="6667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4000" b="1" dirty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4.</a:t>
            </a:r>
            <a:r>
              <a:rPr lang="th-TH" sz="4000" b="1" dirty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จัดตั้ง</a:t>
            </a:r>
            <a:r>
              <a:rPr lang="th-TH" sz="4000" b="1" dirty="0" smtClean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คณะกรรมการ</a:t>
            </a:r>
          </a:p>
          <a:p>
            <a:pPr algn="ctr" defTabSz="6667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th-TH" sz="4000" b="1" dirty="0" smtClean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ชุมชน</a:t>
            </a:r>
            <a:r>
              <a:rPr lang="th-TH" sz="4000" b="1" dirty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เตรียมพร้อมรับภัยพิบัติ</a:t>
            </a:r>
          </a:p>
        </p:txBody>
      </p:sp>
      <p:pic>
        <p:nvPicPr>
          <p:cNvPr id="33" name="รูปภาพ 32" descr="IMG_58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1828800"/>
            <a:ext cx="3571900" cy="2678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" name="Picture 4" descr="logo-trc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2884" y="0"/>
            <a:ext cx="125111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28"/>
          <p:cNvSpPr txBox="1"/>
          <p:nvPr/>
        </p:nvSpPr>
        <p:spPr>
          <a:xfrm>
            <a:off x="457200" y="2209800"/>
            <a:ext cx="468109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dirty="0" smtClean="0"/>
              <a:t>-ฝ่ายอำนวยการ</a:t>
            </a:r>
          </a:p>
          <a:p>
            <a:r>
              <a:rPr lang="th-TH" sz="4000" dirty="0" smtClean="0"/>
              <a:t>-ฝ่ายเฝ้าระวังและแจ้งเตือน</a:t>
            </a:r>
          </a:p>
          <a:p>
            <a:r>
              <a:rPr lang="th-TH" sz="4000" dirty="0" smtClean="0"/>
              <a:t>-ฝ่ายอพยพ</a:t>
            </a:r>
          </a:p>
          <a:p>
            <a:r>
              <a:rPr lang="th-TH" sz="4000" dirty="0" smtClean="0"/>
              <a:t>-ฝ่ายค้นหา กู้ภัยและปฐมพยาบาล</a:t>
            </a:r>
          </a:p>
          <a:p>
            <a:r>
              <a:rPr lang="th-TH" sz="4000" dirty="0" smtClean="0"/>
              <a:t>-ฝ่ายรักษาความสงบเรียบร้อย</a:t>
            </a:r>
            <a:endParaRPr lang="th-TH" sz="4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วงรี 4"/>
          <p:cNvSpPr/>
          <p:nvPr/>
        </p:nvSpPr>
        <p:spPr bwMode="auto">
          <a:xfrm>
            <a:off x="381000" y="533400"/>
            <a:ext cx="7772400" cy="13716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9050" tIns="19050" rIns="19050" bIns="19050" spcCol="1270" anchor="ctr"/>
          <a:lstStyle/>
          <a:p>
            <a:pPr defTabSz="6667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4000" b="1" dirty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5.</a:t>
            </a:r>
            <a:r>
              <a:rPr lang="th-TH" sz="4000" b="1" dirty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ประเมินความเสี่ยงอย่างมีส่วนร่วมของ</a:t>
            </a:r>
            <a:r>
              <a:rPr lang="th-TH" sz="4000" b="1" dirty="0" smtClean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ชุมชน</a:t>
            </a:r>
          </a:p>
          <a:p>
            <a:pPr defTabSz="6667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th-TH" sz="4000" b="1" dirty="0" smtClean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และ</a:t>
            </a:r>
            <a:r>
              <a:rPr lang="th-TH" sz="4000" b="1" dirty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การจัดทำแผนเตรียมพร้อมรับภัยพิบัติ</a:t>
            </a:r>
          </a:p>
        </p:txBody>
      </p:sp>
      <p:pic>
        <p:nvPicPr>
          <p:cNvPr id="21" name="Picture 7" descr="D:\โครงการชุมชนพร้อมรับภัยพิบัติ\รูปภาพ\2_ม.1 บ้านเกาะยาว\4_อบรมแกนนำ\DSCF33112.jpg"/>
          <p:cNvPicPr>
            <a:picLocks noChangeAspect="1" noChangeArrowheads="1"/>
          </p:cNvPicPr>
          <p:nvPr/>
        </p:nvPicPr>
        <p:blipFill>
          <a:blip r:embed="rId2" cstate="print"/>
          <a:srcRect l="5539"/>
          <a:stretch>
            <a:fillRect/>
          </a:stretch>
        </p:blipFill>
        <p:spPr bwMode="auto">
          <a:xfrm>
            <a:off x="5715000" y="1905000"/>
            <a:ext cx="2786114" cy="22114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" name="Picture 4" descr="D:\โครงการชุมชนพร้อมรับภัยพิบัติ\รูปภาพ\14_หมู่ 5 บ้านสุไหงมูโซ๊ะ\4_รุ่น 4 บ้านสุไหงมูโซ๊ะ 10 - 11 ก.ค.51\SANY0211.JPG"/>
          <p:cNvPicPr>
            <a:picLocks noChangeAspect="1" noChangeArrowheads="1"/>
          </p:cNvPicPr>
          <p:nvPr/>
        </p:nvPicPr>
        <p:blipFill>
          <a:blip r:embed="rId3" cstate="print"/>
          <a:srcRect l="8571"/>
          <a:stretch>
            <a:fillRect/>
          </a:stretch>
        </p:blipFill>
        <p:spPr bwMode="auto">
          <a:xfrm>
            <a:off x="3124200" y="4038600"/>
            <a:ext cx="2857504" cy="23435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" name="รูปภาพ 24" descr="Picture 07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1905000"/>
            <a:ext cx="2813263" cy="21359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" name="Picture 4" descr="logo-trc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4800" y="0"/>
            <a:ext cx="1219200" cy="110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วงรี 4"/>
          <p:cNvSpPr/>
          <p:nvPr/>
        </p:nvSpPr>
        <p:spPr bwMode="auto">
          <a:xfrm>
            <a:off x="685800" y="457200"/>
            <a:ext cx="6400799" cy="139858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9050" tIns="19050" rIns="19050" bIns="19050" spcCol="1270" anchor="ctr"/>
          <a:lstStyle/>
          <a:p>
            <a:pPr algn="ctr" defTabSz="6667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4000" b="1" dirty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6.</a:t>
            </a:r>
            <a:r>
              <a:rPr lang="th-TH" sz="4000" b="1" dirty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การพัฒนาศักยภาพ</a:t>
            </a:r>
            <a:r>
              <a:rPr lang="th-TH" sz="4000" b="1" dirty="0" smtClean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คณะกรรมการชุมชน</a:t>
            </a:r>
            <a:r>
              <a:rPr lang="th-TH" sz="4000" b="1" dirty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เตรียมพร้อมรับภัยพิบัติ</a:t>
            </a:r>
          </a:p>
        </p:txBody>
      </p:sp>
      <p:pic>
        <p:nvPicPr>
          <p:cNvPr id="21" name="Picture 2" descr="C:\Documents and Settings\CBDRR_ST\Desktop\ข้อมูลในแผน CD\รูปกิจกรรมเดือน ก.พ.52\อบรมกู้ภัย 25-27 ก.พ.52\กิจกรรมวันแรก\DSCF37545.jpg"/>
          <p:cNvPicPr>
            <a:picLocks noChangeAspect="1" noChangeArrowheads="1"/>
          </p:cNvPicPr>
          <p:nvPr/>
        </p:nvPicPr>
        <p:blipFill>
          <a:blip r:embed="rId2" cstate="print"/>
          <a:srcRect l="8234" t="26583"/>
          <a:stretch>
            <a:fillRect/>
          </a:stretch>
        </p:blipFill>
        <p:spPr bwMode="auto">
          <a:xfrm>
            <a:off x="533400" y="1828800"/>
            <a:ext cx="2765738" cy="20645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" name="Picture 4" descr="C:\Documents and Settings\CBDRR_ST\Desktop\ข้อมูลในแผน CD\รูปกิจกรรมเดือน ก.พ.52\10_อบรมปฐมพยาบาล\อ.เมือง\23 ก.พ.52\DSCF683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191000"/>
            <a:ext cx="2666448" cy="2000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" name="Picture 4" descr="logo-trc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92884" y="0"/>
            <a:ext cx="125111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3810000" y="2286000"/>
            <a:ext cx="4876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dirty="0" smtClean="0"/>
              <a:t>-การปฐมพยาบาล</a:t>
            </a:r>
          </a:p>
          <a:p>
            <a:r>
              <a:rPr lang="th-TH" sz="4000" dirty="0" smtClean="0"/>
              <a:t>-การกู้ภัยทางน้ำ</a:t>
            </a:r>
          </a:p>
          <a:p>
            <a:r>
              <a:rPr lang="th-TH" sz="4000" dirty="0" smtClean="0"/>
              <a:t>-การแจ้งเตือนภัยและการสื่อสาร</a:t>
            </a:r>
          </a:p>
          <a:p>
            <a:r>
              <a:rPr lang="th-TH" sz="4000" dirty="0" smtClean="0"/>
              <a:t>-การศึกษาดูงานชุมชนต้นแบบ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วงรี 4"/>
          <p:cNvSpPr/>
          <p:nvPr/>
        </p:nvSpPr>
        <p:spPr bwMode="auto">
          <a:xfrm>
            <a:off x="609600" y="228600"/>
            <a:ext cx="7239000" cy="1524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9050" tIns="19050" rIns="19050" bIns="19050" spcCol="1270" anchor="ctr"/>
          <a:lstStyle/>
          <a:p>
            <a:pPr algn="ctr" defTabSz="6667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4000" b="1" dirty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7.</a:t>
            </a:r>
            <a:r>
              <a:rPr lang="th-TH" sz="4000" b="1" dirty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ฝึกซ้อมแผนบนโต๊ะและฝึกซ้อมแผนตอบสนองต่อภาวะฉุกเฉิน</a:t>
            </a:r>
          </a:p>
        </p:txBody>
      </p:sp>
      <p:pic>
        <p:nvPicPr>
          <p:cNvPr id="21" name="Picture 4" descr="DSC025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114800"/>
            <a:ext cx="2857520" cy="2131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" name="Picture 3" descr="DSC027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600200"/>
            <a:ext cx="2886075" cy="2152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" name="Picture 2" descr="DSC0865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600200"/>
            <a:ext cx="2857317" cy="2131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6" name="Picture 4" descr="MOV08646 005_00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4114800"/>
            <a:ext cx="2873561" cy="2152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" name="Picture 4" descr="logo-trc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92884" y="0"/>
            <a:ext cx="125111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วงรี 4"/>
          <p:cNvSpPr/>
          <p:nvPr/>
        </p:nvSpPr>
        <p:spPr bwMode="auto">
          <a:xfrm>
            <a:off x="0" y="304800"/>
            <a:ext cx="7848600" cy="17367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9050" tIns="19050" rIns="19050" bIns="19050" spcCol="1270" anchor="ctr"/>
          <a:lstStyle/>
          <a:p>
            <a:pPr algn="ctr" defTabSz="6667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4000" b="1" dirty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8.</a:t>
            </a:r>
            <a:r>
              <a:rPr lang="th-TH" sz="4000" b="1" dirty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ประเมินผลการดำเนินโครงการของ</a:t>
            </a:r>
            <a:r>
              <a:rPr lang="th-TH" sz="4000" b="1" dirty="0" smtClean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ชุมชน</a:t>
            </a:r>
          </a:p>
          <a:p>
            <a:pPr algn="ctr" defTabSz="6667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th-TH" sz="4000" b="1" dirty="0" smtClean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และ</a:t>
            </a:r>
            <a:r>
              <a:rPr lang="th-TH" sz="4000" b="1" dirty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ส่งมอบให้กับหน่วยงานหลักในพื้นที่</a:t>
            </a:r>
          </a:p>
        </p:txBody>
      </p:sp>
      <p:pic>
        <p:nvPicPr>
          <p:cNvPr id="1026" name="Picture 2" descr="IMG_4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514600"/>
            <a:ext cx="3583033" cy="23912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IMG_41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514600"/>
            <a:ext cx="3429000" cy="2288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Picture 4" descr="logo-trc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00" y="0"/>
            <a:ext cx="1295400" cy="110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logo-trc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03519" y="0"/>
            <a:ext cx="134048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สี่เหลี่ยมผืนผ้า 20"/>
          <p:cNvSpPr/>
          <p:nvPr/>
        </p:nvSpPr>
        <p:spPr>
          <a:xfrm>
            <a:off x="2286000" y="2286000"/>
            <a:ext cx="429628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bliqueTopLef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ขอบคุณค่ะ</a:t>
            </a:r>
            <a:endParaRPr lang="th-TH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logo-trc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2884" y="0"/>
            <a:ext cx="125111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ตาราง 14"/>
          <p:cNvGraphicFramePr>
            <a:graphicFrameLocks noGrp="1"/>
          </p:cNvGraphicFramePr>
          <p:nvPr/>
        </p:nvGraphicFramePr>
        <p:xfrm>
          <a:off x="304800" y="3478817"/>
          <a:ext cx="8610600" cy="24647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1215"/>
                <a:gridCol w="1923644"/>
                <a:gridCol w="3664085"/>
                <a:gridCol w="2381656"/>
              </a:tblGrid>
              <a:tr h="751392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JasmineUPC" pitchFamily="18" charset="-34"/>
                          <a:cs typeface="JasmineUPC" pitchFamily="18" charset="-34"/>
                        </a:rPr>
                        <a:t>ที่</a:t>
                      </a:r>
                      <a:endParaRPr lang="th-TH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JasmineUPC" pitchFamily="18" charset="-34"/>
                          <a:cs typeface="JasmineUPC" pitchFamily="18" charset="-34"/>
                        </a:rPr>
                        <a:t>จังหวัด</a:t>
                      </a:r>
                      <a:endParaRPr lang="th-TH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JasmineUPC" pitchFamily="18" charset="-34"/>
                          <a:cs typeface="JasmineUPC" pitchFamily="18" charset="-34"/>
                        </a:rPr>
                        <a:t>ชุมชน</a:t>
                      </a:r>
                      <a:endParaRPr lang="th-TH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JasmineUPC" pitchFamily="18" charset="-34"/>
                          <a:cs typeface="JasmineUPC" pitchFamily="18" charset="-34"/>
                        </a:rPr>
                        <a:t>พ.ศ.</a:t>
                      </a:r>
                      <a:endParaRPr lang="th-TH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171339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rgbClr val="00206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</a:t>
                      </a:r>
                      <a:endParaRPr lang="th-TH" sz="3200" dirty="0">
                        <a:solidFill>
                          <a:srgbClr val="00206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อุบลราชธานี</a:t>
                      </a:r>
                    </a:p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(7)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-(</a:t>
                      </a:r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1 </a:t>
                      </a:r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อ.วารินชำราบ</a:t>
                      </a:r>
                      <a:endParaRPr lang="en-US" sz="3200" baseline="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algn="l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-(</a:t>
                      </a:r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4</a:t>
                      </a: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อ.วารินชำราบ</a:t>
                      </a:r>
                      <a:endParaRPr lang="en-US" sz="3200" baseline="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algn="l"/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  (</a:t>
                      </a: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2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อ.เมือง</a:t>
                      </a: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   </a:t>
                      </a:r>
                      <a:endParaRPr lang="th-TH" sz="3200" baseline="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2546-2547</a:t>
                      </a:r>
                    </a:p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2553-2554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ชื่อเรื่อง 4"/>
          <p:cNvSpPr>
            <a:spLocks noGrp="1"/>
          </p:cNvSpPr>
          <p:nvPr>
            <p:ph type="title"/>
          </p:nvPr>
        </p:nvSpPr>
        <p:spPr>
          <a:xfrm>
            <a:off x="2819400" y="381000"/>
            <a:ext cx="4267200" cy="981456"/>
          </a:xfrm>
        </p:spPr>
        <p:txBody>
          <a:bodyPr>
            <a:noAutofit/>
          </a:bodyPr>
          <a:lstStyle/>
          <a:p>
            <a:r>
              <a:rPr lang="th-TH" sz="6000" b="1" dirty="0" smtClean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พื้นที่ดำเนินการ</a:t>
            </a:r>
            <a:endParaRPr lang="th-TH" sz="6000" b="1" dirty="0">
              <a:solidFill>
                <a:srgbClr val="002060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8" name="ชื่อเรื่อง 4"/>
          <p:cNvSpPr txBox="1">
            <a:spLocks/>
          </p:cNvSpPr>
          <p:nvPr/>
        </p:nvSpPr>
        <p:spPr>
          <a:xfrm>
            <a:off x="381000" y="1219200"/>
            <a:ext cx="8382000" cy="17526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540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JasmineUPC" pitchFamily="18" charset="-34"/>
                <a:ea typeface="+mj-ea"/>
                <a:cs typeface="JasmineUPC" pitchFamily="18" charset="-34"/>
              </a:rPr>
              <a:t>พื้นที่ดำเนินการแล้ว</a:t>
            </a:r>
            <a:r>
              <a:rPr lang="en-US" sz="5400" dirty="0" smtClean="0">
                <a:solidFill>
                  <a:srgbClr val="7030A0"/>
                </a:solidFill>
                <a:latin typeface="JasmineUPC" pitchFamily="18" charset="-34"/>
                <a:ea typeface="+mj-ea"/>
                <a:cs typeface="JasmineUPC" pitchFamily="18" charset="-34"/>
              </a:rPr>
              <a:t> </a:t>
            </a:r>
            <a:r>
              <a:rPr kumimoji="0" lang="en-US" sz="5400" i="0" u="none" strike="noStrike" kern="1200" cap="none" spc="0" normalizeH="0" noProof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JasmineUPC" pitchFamily="18" charset="-34"/>
                <a:ea typeface="+mj-ea"/>
                <a:cs typeface="JasmineUPC" pitchFamily="18" charset="-34"/>
              </a:rPr>
              <a:t>120</a:t>
            </a:r>
            <a:r>
              <a:rPr kumimoji="0" lang="th-TH" sz="5400" i="0" u="none" strike="noStrike" kern="1200" cap="none" spc="0" normalizeH="0" noProof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JasmineUPC" pitchFamily="18" charset="-34"/>
                <a:ea typeface="+mj-ea"/>
                <a:cs typeface="JasmineUPC" pitchFamily="18" charset="-34"/>
              </a:rPr>
              <a:t> </a:t>
            </a:r>
            <a:r>
              <a:rPr kumimoji="0" lang="th-TH" sz="540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JasmineUPC" pitchFamily="18" charset="-34"/>
                <a:ea typeface="+mj-ea"/>
                <a:cs typeface="JasmineUPC" pitchFamily="18" charset="-34"/>
              </a:rPr>
              <a:t>ชุมชน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h-TH" sz="4000" dirty="0" smtClean="0">
                <a:solidFill>
                  <a:srgbClr val="7030A0"/>
                </a:solidFill>
                <a:latin typeface="JasmineUPC" pitchFamily="18" charset="-34"/>
                <a:ea typeface="+mj-ea"/>
                <a:cs typeface="JasmineUPC" pitchFamily="18" charset="-34"/>
              </a:rPr>
              <a:t>   </a:t>
            </a:r>
            <a:r>
              <a:rPr lang="th-TH" sz="5400" dirty="0" smtClean="0">
                <a:solidFill>
                  <a:srgbClr val="7030A0"/>
                </a:solidFill>
                <a:latin typeface="JasmineUPC" pitchFamily="18" charset="-34"/>
                <a:ea typeface="+mj-ea"/>
                <a:cs typeface="JasmineUPC" pitchFamily="18" charset="-34"/>
              </a:rPr>
              <a:t>ใน </a:t>
            </a:r>
            <a:r>
              <a:rPr lang="en-US" sz="5400" dirty="0" smtClean="0">
                <a:solidFill>
                  <a:srgbClr val="7030A0"/>
                </a:solidFill>
                <a:latin typeface="JasmineUPC" pitchFamily="18" charset="-34"/>
                <a:ea typeface="+mj-ea"/>
                <a:cs typeface="JasmineUPC" pitchFamily="18" charset="-34"/>
              </a:rPr>
              <a:t>18 </a:t>
            </a:r>
            <a:r>
              <a:rPr kumimoji="0" lang="th-TH" sz="540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JasmineUPC" pitchFamily="18" charset="-34"/>
                <a:ea typeface="+mj-ea"/>
                <a:cs typeface="JasmineUPC" pitchFamily="18" charset="-34"/>
              </a:rPr>
              <a:t>จังหวัด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logo-trc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2884" y="0"/>
            <a:ext cx="125111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ตาราง 8"/>
          <p:cNvGraphicFramePr>
            <a:graphicFrameLocks noGrp="1"/>
          </p:cNvGraphicFramePr>
          <p:nvPr/>
        </p:nvGraphicFramePr>
        <p:xfrm>
          <a:off x="76200" y="0"/>
          <a:ext cx="8991599" cy="69190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3377"/>
                <a:gridCol w="1598883"/>
                <a:gridCol w="4537045"/>
                <a:gridCol w="2062294"/>
              </a:tblGrid>
              <a:tr h="832613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JasmineUPC" pitchFamily="18" charset="-34"/>
                          <a:cs typeface="JasmineUPC" pitchFamily="18" charset="-34"/>
                        </a:rPr>
                        <a:t>ที่</a:t>
                      </a:r>
                      <a:endParaRPr lang="th-TH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JasmineUPC" pitchFamily="18" charset="-34"/>
                          <a:cs typeface="JasmineUPC" pitchFamily="18" charset="-34"/>
                        </a:rPr>
                        <a:t>จังหวัด</a:t>
                      </a:r>
                      <a:endParaRPr lang="th-TH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JasmineUPC" pitchFamily="18" charset="-34"/>
                          <a:cs typeface="JasmineUPC" pitchFamily="18" charset="-34"/>
                        </a:rPr>
                        <a:t>ชุมชน</a:t>
                      </a:r>
                      <a:endParaRPr lang="th-TH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JasmineUPC" pitchFamily="18" charset="-34"/>
                          <a:cs typeface="JasmineUPC" pitchFamily="18" charset="-34"/>
                        </a:rPr>
                        <a:t>พ.ศ.</a:t>
                      </a:r>
                      <a:endParaRPr lang="th-TH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1053108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rgbClr val="00206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2</a:t>
                      </a:r>
                      <a:endParaRPr lang="th-TH" sz="3200" dirty="0">
                        <a:solidFill>
                          <a:srgbClr val="00206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จันทบุรี</a:t>
                      </a:r>
                      <a:endParaRPr lang="en-US" sz="320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(2)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</a:t>
                      </a:r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 หมู่บ้าน)</a:t>
                      </a:r>
                      <a:r>
                        <a:rPr lang="th-TH" sz="3200" dirty="0" err="1" smtClean="0">
                          <a:latin typeface="JasmineUPC" pitchFamily="18" charset="-34"/>
                          <a:cs typeface="JasmineUPC" pitchFamily="18" charset="-34"/>
                        </a:rPr>
                        <a:t>ต.พ</a:t>
                      </a:r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วา อ.แก่งหางแมว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2548-2549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1053108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3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เพชรบูรณ์</a:t>
                      </a:r>
                      <a:endParaRPr lang="en-US" sz="320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(2)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2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ต.ท่าพล อ.เมือง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2548-2550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1534528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4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สตูล</a:t>
                      </a:r>
                      <a:endParaRPr lang="en-US" sz="320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(16)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-(</a:t>
                      </a:r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3 </a:t>
                      </a:r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อ.ทุ่งหว้า</a:t>
                      </a:r>
                      <a:endParaRPr lang="en-US" sz="3200" baseline="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algn="l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-(</a:t>
                      </a:r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5</a:t>
                      </a: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อ.ละงู</a:t>
                      </a:r>
                      <a:endParaRPr lang="en-US" sz="3200" baseline="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algn="l"/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  (</a:t>
                      </a: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8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อ.เมือง</a:t>
                      </a: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   </a:t>
                      </a:r>
                      <a:endParaRPr lang="th-TH" sz="3200" baseline="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2549-2550</a:t>
                      </a:r>
                    </a:p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2551-2553</a:t>
                      </a:r>
                    </a:p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      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1053108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5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สิงห์บุรี</a:t>
                      </a:r>
                      <a:endParaRPr lang="en-US" sz="320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(1)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1</a:t>
                      </a:r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หมู่บ้าน)ต.</a:t>
                      </a:r>
                      <a:r>
                        <a:rPr lang="th-TH" sz="3200" dirty="0" err="1" smtClean="0">
                          <a:latin typeface="JasmineUPC" pitchFamily="18" charset="-34"/>
                          <a:cs typeface="JasmineUPC" pitchFamily="18" charset="-34"/>
                        </a:rPr>
                        <a:t>ประศุก</a:t>
                      </a:r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 อ.อินทร์บุรี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2550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1331536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6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กาญจนบุรี</a:t>
                      </a:r>
                    </a:p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(1)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1</a:t>
                      </a:r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หมู่บ้าน)ต.ห้วยเขย่ง อ.ทองผาภูมิ</a:t>
                      </a:r>
                    </a:p>
                    <a:p>
                      <a:pPr algn="l"/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2552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4" descr="logo-trc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7200" y="0"/>
            <a:ext cx="1066800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ตาราง 7"/>
          <p:cNvGraphicFramePr>
            <a:graphicFrameLocks noGrp="1"/>
          </p:cNvGraphicFramePr>
          <p:nvPr/>
        </p:nvGraphicFramePr>
        <p:xfrm>
          <a:off x="152400" y="1"/>
          <a:ext cx="8915400" cy="6961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/>
                <a:gridCol w="1539240"/>
                <a:gridCol w="4493142"/>
                <a:gridCol w="2044818"/>
              </a:tblGrid>
              <a:tr h="743685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JasmineUPC" pitchFamily="18" charset="-34"/>
                          <a:cs typeface="JasmineUPC" pitchFamily="18" charset="-34"/>
                        </a:rPr>
                        <a:t>ที่</a:t>
                      </a:r>
                      <a:endParaRPr lang="th-TH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JasmineUPC" pitchFamily="18" charset="-34"/>
                          <a:cs typeface="JasmineUPC" pitchFamily="18" charset="-34"/>
                        </a:rPr>
                        <a:t>จังหวัด</a:t>
                      </a:r>
                      <a:endParaRPr lang="th-TH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JasmineUPC" pitchFamily="18" charset="-34"/>
                          <a:cs typeface="JasmineUPC" pitchFamily="18" charset="-34"/>
                        </a:rPr>
                        <a:t>ชุมชน</a:t>
                      </a:r>
                      <a:endParaRPr lang="th-TH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JasmineUPC" pitchFamily="18" charset="-34"/>
                          <a:cs typeface="JasmineUPC" pitchFamily="18" charset="-34"/>
                        </a:rPr>
                        <a:t>พ.ศ.</a:t>
                      </a:r>
                      <a:endParaRPr lang="th-TH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1528579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rgbClr val="00206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7</a:t>
                      </a:r>
                      <a:endParaRPr lang="th-TH" sz="3200" dirty="0">
                        <a:solidFill>
                          <a:srgbClr val="00206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พังงา</a:t>
                      </a:r>
                    </a:p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14</a:t>
                      </a:r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)</a:t>
                      </a:r>
                      <a:endParaRPr lang="en-US" sz="320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4</a:t>
                      </a:r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 หมู่บ้าน) อ.เมือง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(6 หมู่บ้าน) อ.ตะกั่วทุ่ง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4</a:t>
                      </a:r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 หมู่บ้าน) อ.ท้ายเหมือง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2551-2553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2008133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8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ระนอง</a:t>
                      </a:r>
                      <a:endParaRPr lang="en-US" sz="320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(14)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2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อ.เกาะพยาม</a:t>
                      </a:r>
                    </a:p>
                    <a:p>
                      <a:pPr algn="l"/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(4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อ.เมือง</a:t>
                      </a:r>
                      <a:endParaRPr lang="en-US" sz="3200" baseline="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(3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อ.</a:t>
                      </a:r>
                      <a:r>
                        <a:rPr lang="th-TH" sz="3200" baseline="0" dirty="0" err="1" smtClean="0">
                          <a:latin typeface="JasmineUPC" pitchFamily="18" charset="-34"/>
                          <a:cs typeface="JasmineUPC" pitchFamily="18" charset="-34"/>
                        </a:rPr>
                        <a:t>กะเปอร์</a:t>
                      </a:r>
                      <a:endParaRPr lang="en-US" sz="3200" baseline="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(5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อ.สุขสำราญ</a:t>
                      </a:r>
                      <a:endParaRPr lang="en-US" sz="3200" baseline="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2551-2553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1528579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9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ตรัง</a:t>
                      </a:r>
                      <a:endParaRPr lang="en-US" sz="320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(14)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4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อ.ปะเหลียน</a:t>
                      </a:r>
                    </a:p>
                    <a:p>
                      <a:pPr algn="l"/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(7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อ.กันตัง</a:t>
                      </a:r>
                      <a:endParaRPr lang="en-US" sz="3200" baseline="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(3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อ.สิเกา</a:t>
                      </a:r>
                      <a:endParaRPr lang="en-US" sz="3200" baseline="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2551-2553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1049025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10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ลพบุรี</a:t>
                      </a:r>
                    </a:p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(10)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10</a:t>
                      </a:r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 หมู่บ้าน)ต.ท่าแค อ.เมือง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2554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/>
        </p:nvGraphicFramePr>
        <p:xfrm>
          <a:off x="0" y="199315"/>
          <a:ext cx="9143999" cy="63538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/>
                <a:gridCol w="1752600"/>
                <a:gridCol w="4608351"/>
                <a:gridCol w="2097248"/>
              </a:tblGrid>
              <a:tr h="875711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JasmineUPC" pitchFamily="18" charset="-34"/>
                          <a:cs typeface="JasmineUPC" pitchFamily="18" charset="-34"/>
                        </a:rPr>
                        <a:t>ที่</a:t>
                      </a:r>
                      <a:endParaRPr lang="th-TH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JasmineUPC" pitchFamily="18" charset="-34"/>
                          <a:cs typeface="JasmineUPC" pitchFamily="18" charset="-34"/>
                        </a:rPr>
                        <a:t>จังหวัด</a:t>
                      </a:r>
                      <a:endParaRPr lang="th-TH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JasmineUPC" pitchFamily="18" charset="-34"/>
                          <a:cs typeface="JasmineUPC" pitchFamily="18" charset="-34"/>
                        </a:rPr>
                        <a:t>ชุมชน</a:t>
                      </a:r>
                      <a:endParaRPr lang="th-TH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JasmineUPC" pitchFamily="18" charset="-34"/>
                          <a:cs typeface="JasmineUPC" pitchFamily="18" charset="-34"/>
                        </a:rPr>
                        <a:t>พ.ศ.</a:t>
                      </a:r>
                      <a:endParaRPr lang="th-TH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1235573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11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สุรินทร์</a:t>
                      </a:r>
                      <a:endParaRPr lang="en-US" sz="320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(6)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(4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อ.สำโรงทาบ</a:t>
                      </a:r>
                      <a:endParaRPr lang="en-US" sz="3200" baseline="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(2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</a:t>
                      </a:r>
                      <a:r>
                        <a:rPr lang="th-TH" sz="3200" baseline="0" dirty="0" err="1" smtClean="0">
                          <a:latin typeface="JasmineUPC" pitchFamily="18" charset="-34"/>
                          <a:cs typeface="JasmineUPC" pitchFamily="18" charset="-34"/>
                        </a:rPr>
                        <a:t>อ.สังขะ</a:t>
                      </a:r>
                      <a:endParaRPr lang="th-TH" sz="3200" baseline="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2553-2554</a:t>
                      </a:r>
                    </a:p>
                    <a:p>
                      <a:pPr algn="l"/>
                      <a:endParaRPr lang="en-US" sz="320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1818257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12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เชียงใหม่</a:t>
                      </a:r>
                      <a:endParaRPr lang="en-US" sz="320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(6)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2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อ.แม่วาง</a:t>
                      </a:r>
                    </a:p>
                    <a:p>
                      <a:pPr algn="l"/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(2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อ.แม่แตง</a:t>
                      </a:r>
                      <a:endParaRPr lang="en-US" sz="3200" baseline="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(2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อ.ดอยเต่า</a:t>
                      </a:r>
                      <a:endParaRPr lang="en-US" sz="3200" baseline="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2553-2554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1212172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13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นครราชสีมา</a:t>
                      </a:r>
                      <a:endParaRPr lang="en-US" sz="320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(3)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3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</a:t>
                      </a:r>
                      <a:r>
                        <a:rPr lang="th-TH" sz="3200" baseline="0" dirty="0" err="1" smtClean="0">
                          <a:latin typeface="JasmineUPC" pitchFamily="18" charset="-34"/>
                          <a:cs typeface="JasmineUPC" pitchFamily="18" charset="-34"/>
                        </a:rPr>
                        <a:t>อ.พิมาย</a:t>
                      </a:r>
                      <a:endParaRPr lang="th-TH" sz="3200" baseline="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2553-2554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1212172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14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สระแก้ว</a:t>
                      </a:r>
                    </a:p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(6)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6</a:t>
                      </a:r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 หมู่บ้าน)ต.</a:t>
                      </a:r>
                      <a:r>
                        <a:rPr lang="th-TH" sz="3200" dirty="0" err="1" smtClean="0">
                          <a:latin typeface="JasmineUPC" pitchFamily="18" charset="-34"/>
                          <a:cs typeface="JasmineUPC" pitchFamily="18" charset="-34"/>
                        </a:rPr>
                        <a:t>แซร์</a:t>
                      </a:r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ออ อ.วัฒนานคร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2553-2554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4" descr="logo-trc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7200" y="0"/>
            <a:ext cx="1066800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ตัวยึดข้อความ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/>
        </p:nvGraphicFramePr>
        <p:xfrm>
          <a:off x="152400" y="76200"/>
          <a:ext cx="8915400" cy="655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/>
                <a:gridCol w="1539240"/>
                <a:gridCol w="4493142"/>
                <a:gridCol w="2044818"/>
              </a:tblGrid>
              <a:tr h="940543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JasmineUPC" pitchFamily="18" charset="-34"/>
                          <a:cs typeface="JasmineUPC" pitchFamily="18" charset="-34"/>
                        </a:rPr>
                        <a:t>ที่</a:t>
                      </a:r>
                      <a:endParaRPr lang="th-TH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JasmineUPC" pitchFamily="18" charset="-34"/>
                          <a:cs typeface="JasmineUPC" pitchFamily="18" charset="-34"/>
                        </a:rPr>
                        <a:t>จังหวัด</a:t>
                      </a:r>
                      <a:endParaRPr lang="th-TH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JasmineUPC" pitchFamily="18" charset="-34"/>
                          <a:cs typeface="JasmineUPC" pitchFamily="18" charset="-34"/>
                        </a:rPr>
                        <a:t>ชุมชน</a:t>
                      </a:r>
                      <a:endParaRPr lang="th-TH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JasmineUPC" pitchFamily="18" charset="-34"/>
                          <a:cs typeface="JasmineUPC" pitchFamily="18" charset="-34"/>
                        </a:rPr>
                        <a:t>พ.ศ.</a:t>
                      </a:r>
                      <a:endParaRPr lang="th-TH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137235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rgbClr val="00206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15</a:t>
                      </a:r>
                      <a:endParaRPr lang="th-TH" sz="3200" dirty="0">
                        <a:solidFill>
                          <a:srgbClr val="00206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เพชรบุรี</a:t>
                      </a:r>
                    </a:p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</a:t>
                      </a:r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)</a:t>
                      </a:r>
                      <a:endParaRPr lang="en-US" sz="320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</a:t>
                      </a:r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 หมู่บ้าน)ต.กลัดหลวง อ.ท่ายาง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2553-2554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154193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16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ประจวบฯ</a:t>
                      </a:r>
                      <a:endParaRPr lang="en-US" sz="320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(5)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5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อ.เกาทับสะแก</a:t>
                      </a:r>
                    </a:p>
                    <a:p>
                      <a:pPr algn="l"/>
                      <a:endParaRPr lang="en-US" sz="3200" baseline="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2553-2554</a:t>
                      </a:r>
                      <a:endParaRPr lang="th-TH" sz="320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algn="l"/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1349189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17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นครศรีฯ</a:t>
                      </a:r>
                      <a:endParaRPr lang="en-US" sz="320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(6)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6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อ.ปากพนัง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2553-2554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1349189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18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ตาก</a:t>
                      </a:r>
                    </a:p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(5)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5</a:t>
                      </a:r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อ.บ้านตาก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2553-2554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ชื่อเรื่อง 1"/>
          <p:cNvSpPr>
            <a:spLocks noGrp="1"/>
          </p:cNvSpPr>
          <p:nvPr>
            <p:ph type="body" idx="1"/>
          </p:nvPr>
        </p:nvSpPr>
        <p:spPr>
          <a:xfrm>
            <a:off x="609600" y="228600"/>
            <a:ext cx="7808913" cy="39497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4000" b="1" dirty="0" smtClean="0">
                <a:solidFill>
                  <a:schemeClr val="accent3">
                    <a:lumMod val="75000"/>
                  </a:schemeClr>
                </a:solidFill>
                <a:latin typeface="Angsana New" pitchFamily="18" charset="-34"/>
              </a:rPr>
              <a:t>	</a:t>
            </a:r>
            <a:r>
              <a:rPr lang="en-US" sz="4000" dirty="0" smtClean="0">
                <a:solidFill>
                  <a:srgbClr val="FF33CC"/>
                </a:solidFill>
                <a:latin typeface="Angsana New" pitchFamily="18" charset="-34"/>
              </a:rPr>
              <a:t/>
            </a:r>
            <a:br>
              <a:rPr lang="en-US" sz="4000" dirty="0" smtClean="0">
                <a:solidFill>
                  <a:srgbClr val="FF33CC"/>
                </a:solidFill>
                <a:latin typeface="Angsana New" pitchFamily="18" charset="-34"/>
              </a:rPr>
            </a:br>
            <a:endParaRPr lang="th-TH" sz="4000" dirty="0" smtClean="0"/>
          </a:p>
        </p:txBody>
      </p:sp>
      <p:pic>
        <p:nvPicPr>
          <p:cNvPr id="51204" name="Picture 4" descr="logo-trc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2884" y="0"/>
            <a:ext cx="125111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ตาราง 5"/>
          <p:cNvGraphicFramePr>
            <a:graphicFrameLocks noGrp="1"/>
          </p:cNvGraphicFramePr>
          <p:nvPr/>
        </p:nvGraphicFramePr>
        <p:xfrm>
          <a:off x="152400" y="2362200"/>
          <a:ext cx="8915400" cy="43247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655"/>
                <a:gridCol w="2303145"/>
                <a:gridCol w="3898783"/>
                <a:gridCol w="2044817"/>
              </a:tblGrid>
              <a:tr h="606278"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ที่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จังหวัด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ชุมชน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พ.ศ.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109722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1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นครศรีธรรมราช</a:t>
                      </a:r>
                      <a:endParaRPr lang="en-US" sz="320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4</a:t>
                      </a:r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)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(1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อ.ท่าศาลา</a:t>
                      </a:r>
                      <a:endParaRPr lang="en-US" sz="3200" baseline="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(3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หมู่บ้าน)ต.แหลมตะลุมพุก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                อ.ปากพนัง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2554-2556</a:t>
                      </a:r>
                    </a:p>
                    <a:p>
                      <a:pPr algn="l"/>
                      <a:endParaRPr lang="en-US" sz="320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1039642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สุรินทร์</a:t>
                      </a:r>
                      <a:endParaRPr lang="en-US" sz="320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(2)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1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อ.สำโรงทาบ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1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อ.เมือง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2554-2557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109722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3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บุรีรัมย์</a:t>
                      </a:r>
                      <a:endParaRPr lang="en-US" sz="320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(3)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3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หมู่บ้าน)ต.หนองเต็ง </a:t>
                      </a:r>
                    </a:p>
                    <a:p>
                      <a:pPr algn="l"/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               อ.กระสัง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2554-2557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ชื่อเรื่อง 4"/>
          <p:cNvSpPr txBox="1">
            <a:spLocks/>
          </p:cNvSpPr>
          <p:nvPr/>
        </p:nvSpPr>
        <p:spPr>
          <a:xfrm>
            <a:off x="381000" y="457200"/>
            <a:ext cx="7467600" cy="17526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h-TH" sz="5400" dirty="0" smtClean="0">
                <a:solidFill>
                  <a:srgbClr val="7030A0"/>
                </a:solidFill>
                <a:latin typeface="JasmineUPC" pitchFamily="18" charset="-34"/>
                <a:ea typeface="+mj-ea"/>
                <a:cs typeface="JasmineUPC" pitchFamily="18" charset="-34"/>
              </a:rPr>
              <a:t>พื้นที่ระหว่างดำเนินการ</a:t>
            </a:r>
            <a:r>
              <a:rPr lang="en-US" sz="5400" dirty="0" smtClean="0">
                <a:solidFill>
                  <a:srgbClr val="7030A0"/>
                </a:solidFill>
                <a:latin typeface="JasmineUPC" pitchFamily="18" charset="-34"/>
                <a:ea typeface="+mj-ea"/>
                <a:cs typeface="JasmineUPC" pitchFamily="18" charset="-34"/>
              </a:rPr>
              <a:t> </a:t>
            </a:r>
            <a:r>
              <a:rPr kumimoji="0" lang="en-US" sz="540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JasmineUPC" pitchFamily="18" charset="-34"/>
                <a:ea typeface="+mj-ea"/>
                <a:cs typeface="JasmineUPC" pitchFamily="18" charset="-34"/>
              </a:rPr>
              <a:t>24</a:t>
            </a:r>
            <a:r>
              <a:rPr kumimoji="0" lang="th-TH" sz="540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JasmineUPC" pitchFamily="18" charset="-34"/>
                <a:ea typeface="+mj-ea"/>
                <a:cs typeface="JasmineUPC" pitchFamily="18" charset="-34"/>
              </a:rPr>
              <a:t> ชุมชน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h-TH" sz="4000" dirty="0" smtClean="0">
                <a:solidFill>
                  <a:srgbClr val="7030A0"/>
                </a:solidFill>
                <a:latin typeface="JasmineUPC" pitchFamily="18" charset="-34"/>
                <a:ea typeface="+mj-ea"/>
                <a:cs typeface="JasmineUPC" pitchFamily="18" charset="-34"/>
              </a:rPr>
              <a:t>   </a:t>
            </a:r>
            <a:r>
              <a:rPr lang="th-TH" sz="5400" dirty="0" smtClean="0">
                <a:solidFill>
                  <a:srgbClr val="7030A0"/>
                </a:solidFill>
                <a:latin typeface="JasmineUPC" pitchFamily="18" charset="-34"/>
                <a:ea typeface="+mj-ea"/>
                <a:cs typeface="JasmineUPC" pitchFamily="18" charset="-34"/>
              </a:rPr>
              <a:t>ใน </a:t>
            </a:r>
            <a:r>
              <a:rPr lang="en-US" sz="5400" dirty="0" smtClean="0">
                <a:solidFill>
                  <a:srgbClr val="7030A0"/>
                </a:solidFill>
                <a:latin typeface="JasmineUPC" pitchFamily="18" charset="-34"/>
                <a:ea typeface="+mj-ea"/>
                <a:cs typeface="JasmineUPC" pitchFamily="18" charset="-34"/>
              </a:rPr>
              <a:t>6 </a:t>
            </a:r>
            <a:r>
              <a:rPr kumimoji="0" lang="th-TH" sz="540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JasmineUPC" pitchFamily="18" charset="-34"/>
                <a:ea typeface="+mj-ea"/>
                <a:cs typeface="JasmineUPC" pitchFamily="18" charset="-34"/>
              </a:rPr>
              <a:t>จังหวัด </a:t>
            </a: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/>
        </p:nvGraphicFramePr>
        <p:xfrm>
          <a:off x="76200" y="1779699"/>
          <a:ext cx="8915400" cy="43958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655"/>
                <a:gridCol w="1769745"/>
                <a:gridCol w="4432183"/>
                <a:gridCol w="2044817"/>
              </a:tblGrid>
              <a:tr h="606278"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ที่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จังหวัด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ชุมชน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พ.ศ.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1298722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4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เชียงใหม่</a:t>
                      </a:r>
                    </a:p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(5)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1</a:t>
                      </a:r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 หมู่บ้าน)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 อ.หางดง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4</a:t>
                      </a:r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 หมู่บ้าน)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 อ.แม่แตง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2554-2557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1298722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5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อุบลราชธานี</a:t>
                      </a:r>
                      <a:endParaRPr lang="en-US" sz="320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5</a:t>
                      </a:r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)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(1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อ.เมือง</a:t>
                      </a:r>
                      <a:endParaRPr lang="en-US" sz="3200" baseline="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(4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 อ.วารินชำราบ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2554-2557</a:t>
                      </a:r>
                    </a:p>
                    <a:p>
                      <a:pPr algn="l"/>
                      <a:endParaRPr lang="en-US" sz="320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  <a:tr h="119210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6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JasmineUPC" pitchFamily="18" charset="-34"/>
                          <a:cs typeface="JasmineUPC" pitchFamily="18" charset="-34"/>
                        </a:rPr>
                        <a:t>เพชรบูรณ์</a:t>
                      </a:r>
                      <a:endParaRPr lang="en-US" sz="3200" dirty="0" smtClean="0">
                        <a:latin typeface="JasmineUPC" pitchFamily="18" charset="-34"/>
                        <a:cs typeface="JasmineUPC" pitchFamily="18" charset="-34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(5)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(</a:t>
                      </a:r>
                      <a:r>
                        <a:rPr lang="en-US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5 </a:t>
                      </a:r>
                      <a:r>
                        <a:rPr lang="th-TH" sz="3200" baseline="0" dirty="0" smtClean="0">
                          <a:latin typeface="JasmineUPC" pitchFamily="18" charset="-34"/>
                          <a:cs typeface="JasmineUPC" pitchFamily="18" charset="-34"/>
                        </a:rPr>
                        <a:t>หมู่บ้าน)ต.ยางสาว อ.วิเชียรบุรี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JasmineUPC" pitchFamily="18" charset="-34"/>
                          <a:cs typeface="JasmineUPC" pitchFamily="18" charset="-34"/>
                        </a:rPr>
                        <a:t>2554-2557</a:t>
                      </a:r>
                      <a:endParaRPr lang="th-TH" sz="32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4" descr="logo-trc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2884" y="0"/>
            <a:ext cx="125111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ชื่อเรื่อง 4"/>
          <p:cNvSpPr txBox="1">
            <a:spLocks/>
          </p:cNvSpPr>
          <p:nvPr/>
        </p:nvSpPr>
        <p:spPr>
          <a:xfrm>
            <a:off x="381000" y="457200"/>
            <a:ext cx="6629400" cy="9144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h-TH" sz="5400" dirty="0" smtClean="0">
                <a:solidFill>
                  <a:srgbClr val="7030A0"/>
                </a:solidFill>
                <a:latin typeface="JasmineUPC" pitchFamily="18" charset="-34"/>
                <a:ea typeface="+mj-ea"/>
                <a:cs typeface="JasmineUPC" pitchFamily="18" charset="-34"/>
              </a:rPr>
              <a:t>พื้นที่ระหว่างดำเนินการ(ต่อ)</a:t>
            </a:r>
            <a:r>
              <a:rPr lang="en-US" sz="5400" dirty="0" smtClean="0">
                <a:solidFill>
                  <a:srgbClr val="7030A0"/>
                </a:solidFill>
                <a:latin typeface="JasmineUPC" pitchFamily="18" charset="-34"/>
                <a:ea typeface="+mj-ea"/>
                <a:cs typeface="JasmineUPC" pitchFamily="18" charset="-34"/>
              </a:rPr>
              <a:t> </a:t>
            </a:r>
            <a:endParaRPr kumimoji="0" lang="th-TH" sz="5400" i="0" u="none" strike="noStrike" kern="1200" cap="none" spc="0" normalizeH="0" noProof="0" dirty="0" smtClean="0">
              <a:ln>
                <a:noFill/>
              </a:ln>
              <a:solidFill>
                <a:srgbClr val="7030A0"/>
              </a:solidFill>
              <a:uLnTx/>
              <a:uFillTx/>
              <a:latin typeface="JasmineUPC" pitchFamily="18" charset="-34"/>
              <a:ea typeface="+mj-ea"/>
              <a:cs typeface="Jasmine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057400"/>
            <a:ext cx="91440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5400" b="1" i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DilleniaUPC" pitchFamily="18" charset="-34"/>
                <a:cs typeface="DilleniaUPC" pitchFamily="18" charset="-34"/>
              </a:rPr>
              <a:t>กระบวนการดำเนินงานชุมชนพร้อมรับภัยพิบัติ </a:t>
            </a:r>
            <a:endParaRPr lang="th-TH" sz="5400" b="1" i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DilleniaUPC" pitchFamily="18" charset="-34"/>
              <a:cs typeface="DilleniaUPC" pitchFamily="18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DilleniaUPC" pitchFamily="18" charset="-34"/>
                <a:cs typeface="DilleniaUPC" pitchFamily="18" charset="-34"/>
              </a:rPr>
              <a:t>8 </a:t>
            </a:r>
            <a:r>
              <a:rPr lang="th-TH" sz="54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DilleniaUPC" pitchFamily="18" charset="-34"/>
                <a:cs typeface="DilleniaUPC" pitchFamily="18" charset="-34"/>
              </a:rPr>
              <a:t>ขั้นตอน</a:t>
            </a:r>
            <a:endParaRPr lang="th-TH" sz="5400" b="1" i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0" y="1312863"/>
            <a:ext cx="9144000" cy="1887537"/>
          </a:xfrm>
          <a:prstGeom prst="rect">
            <a:avLst/>
          </a:prstGeom>
          <a:noFill/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ln>
                <a:solidFill>
                  <a:schemeClr val="tx1"/>
                </a:solidFill>
                <a:prstDash val="solid"/>
              </a:ln>
            </a:endParaRPr>
          </a:p>
        </p:txBody>
      </p:sp>
      <p:pic>
        <p:nvPicPr>
          <p:cNvPr id="19" name="Picture 4" descr="logo-trc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03519" y="0"/>
            <a:ext cx="134048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มุมมอง">
  <a:themeElements>
    <a:clrScheme name="มุมมอง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มุมมอง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มุมมอง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2139</TotalTime>
  <Words>718</Words>
  <Application>Microsoft Office PowerPoint</Application>
  <PresentationFormat>On-screen Show (4:3)</PresentationFormat>
  <Paragraphs>208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มุมมอง</vt:lpstr>
      <vt:lpstr>บทบาทสภากาชาดไทย ในงานชุมชนพร้อมรับภัยพิบัติ Community Based Disaster Risk Reduction (CBDRR)</vt:lpstr>
      <vt:lpstr>พื้นที่ดำเนินการ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REDCROSS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DISAS_CLIEN02</dc:creator>
  <cp:lastModifiedBy>HP</cp:lastModifiedBy>
  <cp:revision>261</cp:revision>
  <cp:lastPrinted>2013-03-22T09:57:17Z</cp:lastPrinted>
  <dcterms:created xsi:type="dcterms:W3CDTF">2005-09-07T05:18:56Z</dcterms:created>
  <dcterms:modified xsi:type="dcterms:W3CDTF">2013-03-22T09:57:27Z</dcterms:modified>
</cp:coreProperties>
</file>