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1"/>
  </p:notesMasterIdLst>
  <p:handoutMasterIdLst>
    <p:handoutMasterId r:id="rId42"/>
  </p:handoutMasterIdLst>
  <p:sldIdLst>
    <p:sldId id="283" r:id="rId2"/>
    <p:sldId id="289" r:id="rId3"/>
    <p:sldId id="301" r:id="rId4"/>
    <p:sldId id="338" r:id="rId5"/>
    <p:sldId id="332" r:id="rId6"/>
    <p:sldId id="333" r:id="rId7"/>
    <p:sldId id="331" r:id="rId8"/>
    <p:sldId id="321" r:id="rId9"/>
    <p:sldId id="334" r:id="rId10"/>
    <p:sldId id="335" r:id="rId11"/>
    <p:sldId id="336" r:id="rId12"/>
    <p:sldId id="337" r:id="rId13"/>
    <p:sldId id="327" r:id="rId14"/>
    <p:sldId id="339" r:id="rId15"/>
    <p:sldId id="322" r:id="rId16"/>
    <p:sldId id="328" r:id="rId17"/>
    <p:sldId id="340" r:id="rId18"/>
    <p:sldId id="341" r:id="rId19"/>
    <p:sldId id="348" r:id="rId20"/>
    <p:sldId id="345" r:id="rId21"/>
    <p:sldId id="346" r:id="rId22"/>
    <p:sldId id="347" r:id="rId23"/>
    <p:sldId id="323" r:id="rId24"/>
    <p:sldId id="342" r:id="rId25"/>
    <p:sldId id="349" r:id="rId26"/>
    <p:sldId id="360" r:id="rId27"/>
    <p:sldId id="361" r:id="rId28"/>
    <p:sldId id="365" r:id="rId29"/>
    <p:sldId id="366" r:id="rId30"/>
    <p:sldId id="370" r:id="rId31"/>
    <p:sldId id="374" r:id="rId32"/>
    <p:sldId id="367" r:id="rId33"/>
    <p:sldId id="369" r:id="rId34"/>
    <p:sldId id="324" r:id="rId35"/>
    <p:sldId id="292" r:id="rId36"/>
    <p:sldId id="375" r:id="rId37"/>
    <p:sldId id="376" r:id="rId38"/>
    <p:sldId id="377" r:id="rId39"/>
    <p:sldId id="290" r:id="rId40"/>
  </p:sldIdLst>
  <p:sldSz cx="9144000" cy="6858000" type="screen4x3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1C21"/>
    <a:srgbClr val="00CC00"/>
    <a:srgbClr val="0000CC"/>
    <a:srgbClr val="008000"/>
    <a:srgbClr val="8B4907"/>
    <a:srgbClr val="541818"/>
    <a:srgbClr val="5C4F46"/>
    <a:srgbClr val="66584E"/>
    <a:srgbClr val="E8C7B0"/>
    <a:srgbClr val="F4D1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8" autoAdjust="0"/>
    <p:restoredTop sz="96625" autoAdjust="0"/>
  </p:normalViewPr>
  <p:slideViewPr>
    <p:cSldViewPr>
      <p:cViewPr>
        <p:scale>
          <a:sx n="77" d="100"/>
          <a:sy n="77" d="100"/>
        </p:scale>
        <p:origin x="-1812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3E6933B-6C92-4301-BFFB-255AE285FA10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DDB426C-35F2-4BFA-A440-8F70C3CA65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837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36D2CB4-202B-459F-AF80-BAC92C27280B}" type="datetimeFigureOut">
              <a:rPr lang="en-US" smtClean="0"/>
              <a:t>11/26/2014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9949EE2-DCF8-4E5A-99CF-1C626A9D13A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098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 eaLnBrk="1" latinLnBrk="0" hangingPunct="1"/>
            <a:fld id="{E6F9B8CD-342D-4579-98EC-A8FD6B7370E1}" type="datetimeFigureOut">
              <a:rPr lang="en-US" smtClean="0"/>
              <a:pPr eaLnBrk="1" latinLnBrk="0" hangingPunct="1"/>
              <a:t>11/26/2014</a:t>
            </a:fld>
            <a:endParaRPr lang="en-US" dirty="0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F9B8CD-342D-4579-98EC-A8FD6B7370E1}" type="datetimeFigureOut">
              <a:rPr lang="en-US" smtClean="0"/>
              <a:pPr eaLnBrk="1" latinLnBrk="0" hangingPunct="1"/>
              <a:t>11/26/2014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F9B8CD-342D-4579-98EC-A8FD6B7370E1}" type="datetimeFigureOut">
              <a:rPr lang="en-US" smtClean="0"/>
              <a:pPr eaLnBrk="1" latinLnBrk="0" hangingPunct="1"/>
              <a:t>11/26/2014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contac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152400"/>
            <a:ext cx="8839200" cy="6553200"/>
            <a:chOff x="152400" y="76200"/>
            <a:chExt cx="8839200" cy="6553200"/>
          </a:xfrm>
        </p:grpSpPr>
        <p:sp>
          <p:nvSpPr>
            <p:cNvPr id="3" name="Rectangle 2"/>
            <p:cNvSpPr/>
            <p:nvPr/>
          </p:nvSpPr>
          <p:spPr>
            <a:xfrm>
              <a:off x="152400" y="76200"/>
              <a:ext cx="8839200" cy="6553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152400" y="76200"/>
              <a:ext cx="8839200" cy="5029200"/>
            </a:xfrm>
            <a:prstGeom prst="rect">
              <a:avLst/>
            </a:prstGeom>
            <a:solidFill>
              <a:srgbClr val="CF1C2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513708" y="928099"/>
              <a:ext cx="4724400" cy="205184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>
                  <a:solidFill>
                    <a:srgbClr val="E8C7B0"/>
                  </a:solidFill>
                  <a:latin typeface="Arial" pitchFamily="34" charset="0"/>
                  <a:cs typeface="Arial" pitchFamily="34" charset="0"/>
                </a:rPr>
                <a:t>FOR FURTHER INFORMATION ON </a:t>
              </a:r>
              <a:r>
                <a:rPr lang="en-US" sz="2000" b="1" baseline="30000" dirty="0" smtClean="0">
                  <a:solidFill>
                    <a:srgbClr val="E8C7B0"/>
                  </a:solidFill>
                  <a:latin typeface="Arial" pitchFamily="34" charset="0"/>
                  <a:cs typeface="Arial" pitchFamily="34" charset="0"/>
                </a:rPr>
                <a:t>National Society update, </a:t>
              </a:r>
              <a:r>
                <a:rPr lang="en-US" sz="2000" b="1" baseline="30000" dirty="0">
                  <a:solidFill>
                    <a:srgbClr val="E8C7B0"/>
                  </a:solidFill>
                  <a:latin typeface="Arial" pitchFamily="34" charset="0"/>
                  <a:cs typeface="Arial" pitchFamily="34" charset="0"/>
                </a:rPr>
                <a:t>PLEASE CONTACT: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rgbClr val="E8C7B0"/>
                  </a:solidFill>
                  <a:latin typeface="Arial" pitchFamily="34" charset="0"/>
                  <a:cs typeface="Arial" pitchFamily="34" charset="0"/>
                </a:rPr>
                <a:t>National Society</a:t>
              </a:r>
              <a:endParaRPr lang="en-US" sz="2000" b="1" baseline="30000" dirty="0">
                <a:solidFill>
                  <a:srgbClr val="E8C7B0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NAME </a:t>
              </a: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SURNAME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TITLE:</a:t>
              </a:r>
              <a:r>
                <a:rPr lang="en-US" sz="200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/>
              </a:r>
              <a:br>
                <a:rPr lang="en-US" sz="2000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</a:b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TEL. : </a:t>
              </a:r>
              <a:endParaRPr lang="en-US" sz="20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EMAIL</a:t>
              </a:r>
              <a:r>
                <a:rPr lang="en-US" sz="2000" b="1" baseline="30000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: </a:t>
              </a:r>
              <a:endParaRPr lang="en-US" sz="2000" b="1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baseline="300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DATE:</a:t>
              </a: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b="1" baseline="30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6" name="Picture 15" descr="SLCM-icons logo-EN.jp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5486400"/>
              <a:ext cx="1905000" cy="98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6" descr="IFRC_logo_EN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5000" y="6096000"/>
              <a:ext cx="3157728" cy="295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611461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hart Placeholder 3"/>
          <p:cNvSpPr>
            <a:spLocks noGrp="1"/>
          </p:cNvSpPr>
          <p:nvPr>
            <p:ph type="chart" sz="quarter" idx="10"/>
          </p:nvPr>
        </p:nvSpPr>
        <p:spPr>
          <a:xfrm>
            <a:off x="457200" y="1676400"/>
            <a:ext cx="3352800" cy="41910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GB" noProof="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3959770" y="1676400"/>
            <a:ext cx="47244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48515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828800" y="354013"/>
            <a:ext cx="6858000" cy="1587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828800" y="1495425"/>
            <a:ext cx="6858000" cy="158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828800" y="2895600"/>
            <a:ext cx="6858000" cy="29718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GB" noProof="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1828800" y="1631732"/>
            <a:ext cx="6858000" cy="114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31990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11/26/2014</a:t>
            </a:fld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 eaLnBrk="1" latinLnBrk="0" hangingPunct="1"/>
            <a:fld id="{E6F9B8CD-342D-4579-98EC-A8FD6B7370E1}" type="datetimeFigureOut">
              <a:rPr lang="en-US" smtClean="0"/>
              <a:pPr eaLnBrk="1" latinLnBrk="0" hangingPunct="1"/>
              <a:t>11/26/2014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F9B8CD-342D-4579-98EC-A8FD6B7370E1}" type="datetimeFigureOut">
              <a:rPr lang="en-US" smtClean="0"/>
              <a:pPr eaLnBrk="1" latinLnBrk="0" hangingPunct="1"/>
              <a:t>11/26/2014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F9B8CD-342D-4579-98EC-A8FD6B7370E1}" type="datetimeFigureOut">
              <a:rPr lang="en-US" smtClean="0"/>
              <a:pPr eaLnBrk="1" latinLnBrk="0" hangingPunct="1"/>
              <a:t>11/26/2014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11/26/2014</a:t>
            </a:fld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F9B8CD-342D-4579-98EC-A8FD6B7370E1}" type="datetimeFigureOut">
              <a:rPr lang="en-US" smtClean="0"/>
              <a:pPr eaLnBrk="1" latinLnBrk="0" hangingPunct="1"/>
              <a:t>11/26/2014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แทน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11/26/2014</a:t>
            </a:fld>
            <a:endParaRPr lang="en-US" dirty="0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3" name="ตัวแทน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11/26/2014</a:t>
            </a:fld>
            <a:endParaRPr lang="en-US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21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11/26/2014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26" r:id="rId13"/>
    <p:sldLayoutId id="2147483727" r:id="rId14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wm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g"/><Relationship Id="rId5" Type="http://schemas.openxmlformats.org/officeDocument/2006/relationships/image" Target="../media/image55.jpg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09" y="1777999"/>
            <a:ext cx="1311966" cy="1117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978688" y="5562600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err="1" smtClean="0">
                <a:solidFill>
                  <a:srgbClr val="541818"/>
                </a:solidFill>
              </a:rPr>
              <a:t>Lt.Gen.Amnat</a:t>
            </a:r>
            <a:r>
              <a:rPr lang="en-US" sz="2000" b="1" dirty="0" smtClean="0">
                <a:solidFill>
                  <a:srgbClr val="541818"/>
                </a:solidFill>
              </a:rPr>
              <a:t>  </a:t>
            </a:r>
            <a:r>
              <a:rPr lang="en-US" sz="2000" b="1" dirty="0" err="1" smtClean="0">
                <a:solidFill>
                  <a:srgbClr val="541818"/>
                </a:solidFill>
              </a:rPr>
              <a:t>Barlee</a:t>
            </a:r>
            <a:r>
              <a:rPr lang="en-US" sz="2000" b="1" dirty="0" smtClean="0">
                <a:solidFill>
                  <a:srgbClr val="541818"/>
                </a:solidFill>
              </a:rPr>
              <a:t>, M.D. </a:t>
            </a:r>
          </a:p>
          <a:p>
            <a:pPr algn="r"/>
            <a:r>
              <a:rPr lang="en-US" sz="2000" b="1" dirty="0" smtClean="0">
                <a:solidFill>
                  <a:srgbClr val="541818"/>
                </a:solidFill>
              </a:rPr>
              <a:t>Director of Relief and Community Health Bureau,</a:t>
            </a:r>
          </a:p>
          <a:p>
            <a:pPr algn="r"/>
            <a:r>
              <a:rPr lang="en-US" sz="2000" b="1" dirty="0" smtClean="0">
                <a:solidFill>
                  <a:srgbClr val="541818"/>
                </a:solidFill>
              </a:rPr>
              <a:t>The Thai </a:t>
            </a:r>
            <a:r>
              <a:rPr lang="en-US" sz="2000" b="1" dirty="0">
                <a:solidFill>
                  <a:srgbClr val="541818"/>
                </a:solidFill>
              </a:rPr>
              <a:t>R</a:t>
            </a:r>
            <a:r>
              <a:rPr lang="en-US" sz="2000" b="1" dirty="0" smtClean="0">
                <a:solidFill>
                  <a:srgbClr val="541818"/>
                </a:solidFill>
              </a:rPr>
              <a:t>ed Cross Society</a:t>
            </a:r>
            <a:endParaRPr lang="en-US" sz="2000" b="1" dirty="0">
              <a:solidFill>
                <a:srgbClr val="541818"/>
              </a:solidFill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28600" y="54643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</a:t>
            </a:r>
            <a:r>
              <a:rPr lang="en-GB" alt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en-GB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2014</a:t>
            </a:r>
            <a:endParaRPr lang="en-US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131088" y="1958876"/>
            <a:ext cx="67843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The role of Thai Red Cross </a:t>
            </a:r>
            <a:r>
              <a:rPr lang="en-US" sz="3600" b="1" dirty="0" smtClean="0"/>
              <a:t>             in </a:t>
            </a:r>
            <a:r>
              <a:rPr lang="en-US" sz="3600" b="1" dirty="0"/>
              <a:t>disaster response, </a:t>
            </a:r>
            <a:endParaRPr lang="en-US" sz="3600" b="1" dirty="0" smtClean="0"/>
          </a:p>
          <a:p>
            <a:pPr algn="ctr"/>
            <a:r>
              <a:rPr lang="en-US" sz="3600" b="1" dirty="0" smtClean="0"/>
              <a:t>and </a:t>
            </a:r>
            <a:r>
              <a:rPr lang="en-US" sz="3600" b="1" dirty="0"/>
              <a:t>in coordinating international assistance</a:t>
            </a:r>
            <a:endParaRPr lang="th-TH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200" y="1600200"/>
            <a:ext cx="85344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O</a:t>
            </a:r>
            <a:r>
              <a:rPr lang="th-TH" sz="2000" dirty="0" err="1" smtClean="0">
                <a:latin typeface="Arial" pitchFamily="34" charset="0"/>
                <a:cs typeface="Angsana New" pitchFamily="18" charset="-34"/>
              </a:rPr>
              <a:t>fficers</a:t>
            </a:r>
            <a:r>
              <a:rPr lang="en-US" sz="2000" dirty="0" smtClean="0">
                <a:latin typeface="Arial" pitchFamily="34" charset="0"/>
                <a:cs typeface="Angsana New" pitchFamily="18" charset="-34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stand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by</a:t>
            </a:r>
            <a:r>
              <a:rPr lang="th-TH" sz="2000" dirty="0">
                <a:latin typeface="Arial" pitchFamily="34" charset="0"/>
                <a:cs typeface="Angsana New" pitchFamily="18" charset="-34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24</a:t>
            </a:r>
            <a:r>
              <a:rPr lang="th-TH" sz="2000" dirty="0" smtClean="0">
                <a:latin typeface="Arial" pitchFamily="34" charset="0"/>
                <a:cs typeface="Angsana New" pitchFamily="18" charset="-34"/>
              </a:rPr>
              <a:t> </a:t>
            </a:r>
            <a:r>
              <a:rPr lang="th-TH" sz="2000" dirty="0" err="1" smtClean="0">
                <a:latin typeface="Arial" pitchFamily="34" charset="0"/>
                <a:cs typeface="Angsana New" pitchFamily="18" charset="-34"/>
              </a:rPr>
              <a:t>hours</a:t>
            </a:r>
            <a:r>
              <a:rPr lang="th-TH" sz="2000" dirty="0">
                <a:latin typeface="Arial" pitchFamily="34" charset="0"/>
                <a:cs typeface="Angsana New" pitchFamily="18" charset="-34"/>
              </a:rPr>
              <a:t> </a:t>
            </a:r>
            <a:r>
              <a:rPr lang="th-TH" sz="2000" dirty="0" err="1" smtClean="0">
                <a:latin typeface="Arial" pitchFamily="34" charset="0"/>
                <a:cs typeface="Angsana New" pitchFamily="18" charset="-34"/>
              </a:rPr>
              <a:t>for</a:t>
            </a:r>
            <a:r>
              <a:rPr lang="th-TH" sz="2000" dirty="0" smtClean="0">
                <a:latin typeface="Arial" pitchFamily="34" charset="0"/>
                <a:cs typeface="Angsana New" pitchFamily="18" charset="-34"/>
              </a:rPr>
              <a:t> </a:t>
            </a:r>
            <a:r>
              <a:rPr lang="th-TH" sz="2000" dirty="0" err="1" smtClean="0">
                <a:latin typeface="Arial" pitchFamily="34" charset="0"/>
                <a:cs typeface="Angsana New" pitchFamily="18" charset="-34"/>
              </a:rPr>
              <a:t>disaster</a:t>
            </a:r>
            <a:endParaRPr lang="th-TH" sz="2000" dirty="0">
              <a:latin typeface="Arial" pitchFamily="34" charset="0"/>
              <a:cs typeface="Angsana New" pitchFamily="18" charset="-34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Mobile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medical and surgical teams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Rapid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Action Teams for assessment and response </a:t>
            </a:r>
            <a:r>
              <a:rPr lang="th-TH" sz="2000" dirty="0">
                <a:latin typeface="Arial" pitchFamily="34" charset="0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RAT</a:t>
            </a:r>
            <a:r>
              <a:rPr lang="th-TH" sz="2000" dirty="0" smtClean="0">
                <a:latin typeface="Arial" pitchFamily="34" charset="0"/>
              </a:rPr>
              <a:t>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Relief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teams for relief and rehabilitation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Regional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Disaster Response Team </a:t>
            </a:r>
            <a:r>
              <a:rPr lang="th-TH" sz="2000" dirty="0">
                <a:latin typeface="Arial" pitchFamily="34" charset="0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RDRT</a:t>
            </a:r>
            <a:r>
              <a:rPr lang="th-TH" sz="2000" dirty="0" smtClean="0">
                <a:latin typeface="Arial" pitchFamily="34" charset="0"/>
              </a:rPr>
              <a:t>)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Water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Sanitation</a:t>
            </a:r>
            <a:r>
              <a:rPr lang="th-TH" sz="2000" dirty="0">
                <a:latin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teams </a:t>
            </a:r>
            <a:r>
              <a:rPr lang="th-TH" sz="2000" dirty="0">
                <a:latin typeface="Arial" pitchFamily="34" charset="0"/>
              </a:rPr>
              <a:t>(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WATSAN</a:t>
            </a:r>
            <a:r>
              <a:rPr lang="th-TH" sz="2000" dirty="0" smtClean="0">
                <a:latin typeface="Arial" pitchFamily="34" charset="0"/>
              </a:rPr>
              <a:t>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VCA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CBDRR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Training for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trainer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Tracing and RFL</a:t>
            </a:r>
            <a:endParaRPr lang="th-TH" sz="2000" dirty="0">
              <a:latin typeface="Arial" pitchFamily="34" charset="0"/>
              <a:cs typeface="Tahoma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endParaRPr lang="en-US" sz="2000" dirty="0"/>
          </a:p>
        </p:txBody>
      </p:sp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" y="990600"/>
            <a:ext cx="84417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Personnel ; Response </a:t>
            </a:r>
            <a:r>
              <a:rPr lang="en-US" sz="2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Teams</a:t>
            </a:r>
            <a:r>
              <a:rPr lang="en-US" sz="2600" b="1" i="1" dirty="0" smtClean="0">
                <a:solidFill>
                  <a:srgbClr val="0070C0"/>
                </a:solidFill>
              </a:rPr>
              <a:t> :</a:t>
            </a:r>
            <a:endParaRPr lang="th-TH" sz="2600" b="1" i="1" dirty="0">
              <a:solidFill>
                <a:srgbClr val="0070C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424149" y="4670048"/>
            <a:ext cx="833885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>
                <a:solidFill>
                  <a:srgbClr val="0070C0"/>
                </a:solidFill>
              </a:rPr>
              <a:t>Disaster Management </a:t>
            </a:r>
            <a:r>
              <a:rPr lang="en-US" sz="2500" b="1" i="1" dirty="0" smtClean="0">
                <a:solidFill>
                  <a:srgbClr val="0070C0"/>
                </a:solidFill>
              </a:rPr>
              <a:t>Committee of Relief and Community Health Bureau </a:t>
            </a:r>
            <a:endParaRPr lang="th-TH" sz="2500" b="1" i="1" dirty="0">
              <a:solidFill>
                <a:srgbClr val="0070C0"/>
              </a:solidFill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24149" y="5908357"/>
            <a:ext cx="833885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i="1" dirty="0" smtClean="0">
                <a:solidFill>
                  <a:srgbClr val="0070C0"/>
                </a:solidFill>
              </a:rPr>
              <a:t>Thai Red Cross Disaster</a:t>
            </a:r>
            <a:r>
              <a:rPr lang="en-US" sz="2500" b="1" i="1" dirty="0">
                <a:solidFill>
                  <a:srgbClr val="0070C0"/>
                </a:solidFill>
              </a:rPr>
              <a:t> Management </a:t>
            </a:r>
            <a:r>
              <a:rPr lang="en-US" sz="2500" b="1" i="1" dirty="0" smtClean="0">
                <a:solidFill>
                  <a:srgbClr val="0070C0"/>
                </a:solidFill>
              </a:rPr>
              <a:t>Committee</a:t>
            </a:r>
            <a:endParaRPr lang="th-TH" sz="25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15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9231" y="1419761"/>
            <a:ext cx="82237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GB" sz="2000" b="1" dirty="0" smtClean="0"/>
              <a:t>322 </a:t>
            </a:r>
            <a:r>
              <a:rPr lang="en-GB" sz="2000" b="1" dirty="0" smtClean="0"/>
              <a:t>branches / chapters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en-US" sz="2000" b="1" dirty="0" smtClean="0"/>
              <a:t>Head Quarter and 12 TRCS Health Stations</a:t>
            </a:r>
            <a:r>
              <a:rPr lang="en-GB" sz="2000" b="1" dirty="0" smtClean="0"/>
              <a:t> </a:t>
            </a:r>
            <a:r>
              <a:rPr lang="en-US" sz="2000" dirty="0" smtClean="0"/>
              <a:t>to </a:t>
            </a:r>
            <a:r>
              <a:rPr lang="en-US" sz="2000" dirty="0"/>
              <a:t>handle disaster management responsibilities in </a:t>
            </a:r>
            <a:r>
              <a:rPr lang="en-US" sz="2000" dirty="0" smtClean="0"/>
              <a:t>all areas of Thailand</a:t>
            </a:r>
            <a:r>
              <a:rPr lang="en-US" sz="2000" dirty="0"/>
              <a:t>. </a:t>
            </a:r>
            <a:endParaRPr lang="th-TH" sz="2000" dirty="0">
              <a:latin typeface="Angsana New" pitchFamily="18" charset="-34"/>
            </a:endParaRPr>
          </a:p>
          <a:p>
            <a:pPr algn="just"/>
            <a:endParaRPr lang="en-US" sz="2000" dirty="0"/>
          </a:p>
        </p:txBody>
      </p:sp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838200"/>
            <a:ext cx="84417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Branches </a:t>
            </a:r>
            <a:r>
              <a:rPr lang="en-US" sz="2600" b="1" i="1" dirty="0" smtClean="0">
                <a:solidFill>
                  <a:srgbClr val="0070C0"/>
                </a:solidFill>
              </a:rPr>
              <a:t>:</a:t>
            </a:r>
            <a:endParaRPr lang="th-TH" sz="2600" b="1" i="1" dirty="0">
              <a:solidFill>
                <a:srgbClr val="0070C0"/>
              </a:solidFill>
            </a:endParaRPr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590800"/>
            <a:ext cx="2993035" cy="4116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39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785" y="1031557"/>
            <a:ext cx="84417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Volunteers </a:t>
            </a:r>
            <a:r>
              <a:rPr lang="en-US" sz="2600" b="1" i="1" dirty="0" smtClean="0">
                <a:solidFill>
                  <a:srgbClr val="0070C0"/>
                </a:solidFill>
              </a:rPr>
              <a:t>:</a:t>
            </a:r>
            <a:endParaRPr lang="th-TH" sz="2600" b="1" i="1" dirty="0">
              <a:solidFill>
                <a:srgbClr val="0070C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97828" y="1752600"/>
            <a:ext cx="43595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ct val="50000"/>
              </a:spcBef>
              <a:buFont typeface="Arial" pitchFamily="34" charset="0"/>
              <a:buChar char="•"/>
            </a:pPr>
            <a:r>
              <a:rPr lang="en-US" dirty="0">
                <a:latin typeface="Arial" pitchFamily="34" charset="0"/>
                <a:cs typeface="Arial" pitchFamily="34" charset="0"/>
              </a:rPr>
              <a:t>Red Cross Volunteers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Bureau  </a:t>
            </a:r>
          </a:p>
          <a:p>
            <a:pPr>
              <a:spcBef>
                <a:spcPct val="500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  Relief and Community Health Bureau</a:t>
            </a:r>
          </a:p>
          <a:p>
            <a:pPr>
              <a:spcBef>
                <a:spcPct val="500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   Red Cross Provincial Chapter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562600" y="1905000"/>
            <a:ext cx="3124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handle </a:t>
            </a:r>
            <a:r>
              <a:rPr lang="en-US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volunteers </a:t>
            </a:r>
            <a:r>
              <a:rPr lang="en-US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management </a:t>
            </a:r>
            <a:r>
              <a:rPr lang="en-US" i="1" dirty="0">
                <a:solidFill>
                  <a:srgbClr val="0070C0"/>
                </a:solidFill>
              </a:rPr>
              <a:t>responsibilities </a:t>
            </a:r>
            <a:r>
              <a:rPr lang="en-US" i="1" dirty="0" smtClean="0">
                <a:solidFill>
                  <a:srgbClr val="0070C0"/>
                </a:solidFill>
              </a:rPr>
              <a:t> in </a:t>
            </a:r>
            <a:r>
              <a:rPr lang="en-US" i="1" dirty="0">
                <a:solidFill>
                  <a:srgbClr val="0070C0"/>
                </a:solidFill>
              </a:rPr>
              <a:t>disaster response</a:t>
            </a:r>
            <a:r>
              <a:rPr lang="en-US" i="1" dirty="0" smtClean="0">
                <a:solidFill>
                  <a:srgbClr val="0070C0"/>
                </a:solidFill>
              </a:rPr>
              <a:t> </a:t>
            </a:r>
            <a:r>
              <a:rPr lang="en-US" dirty="0"/>
              <a:t> </a:t>
            </a:r>
            <a:endParaRPr lang="th-TH" dirty="0">
              <a:latin typeface="Angsana New" pitchFamily="18" charset="-34"/>
            </a:endParaRPr>
          </a:p>
        </p:txBody>
      </p:sp>
      <p:sp>
        <p:nvSpPr>
          <p:cNvPr id="12" name="AutoShape 13"/>
          <p:cNvSpPr>
            <a:spLocks noChangeArrowheads="1"/>
          </p:cNvSpPr>
          <p:nvPr/>
        </p:nvSpPr>
        <p:spPr bwMode="auto">
          <a:xfrm rot="16200000">
            <a:off x="5002428" y="2193676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4" name="Rectangle 3"/>
          <p:cNvSpPr/>
          <p:nvPr/>
        </p:nvSpPr>
        <p:spPr>
          <a:xfrm>
            <a:off x="464527" y="3124200"/>
            <a:ext cx="36407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 Red Cross </a:t>
            </a:r>
            <a:r>
              <a:rPr lang="en-US" dirty="0" smtClean="0"/>
              <a:t>volunteers training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457200" y="3593068"/>
            <a:ext cx="4512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 Red Cross </a:t>
            </a:r>
            <a:r>
              <a:rPr lang="en-US" dirty="0" smtClean="0"/>
              <a:t>volunteers in relief  training 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62469" y="4050268"/>
            <a:ext cx="4794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smtClean="0"/>
              <a:t>First </a:t>
            </a:r>
            <a:r>
              <a:rPr lang="en-US" dirty="0"/>
              <a:t>aid </a:t>
            </a:r>
            <a:r>
              <a:rPr lang="en-US" dirty="0" smtClean="0"/>
              <a:t>training for </a:t>
            </a:r>
            <a:r>
              <a:rPr lang="en-US" dirty="0"/>
              <a:t>Red Cross </a:t>
            </a:r>
            <a:r>
              <a:rPr lang="en-US" dirty="0" smtClean="0"/>
              <a:t>volunteers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87183" y="4532871"/>
            <a:ext cx="3576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Volunteer Registration System</a:t>
            </a:r>
          </a:p>
        </p:txBody>
      </p:sp>
      <p:pic>
        <p:nvPicPr>
          <p:cNvPr id="1026" name="Picture 2" descr="http://www.redcross.or.th/sites/default/files/uploads/users/u49/25570618-DSC_76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308866"/>
            <a:ext cx="3346601" cy="22171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1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295400"/>
            <a:ext cx="8382000" cy="5562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54586" y="888997"/>
            <a:ext cx="6870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0070C0"/>
                </a:solidFill>
              </a:rPr>
              <a:t>Flow Chart of  Volunteer Registration  </a:t>
            </a:r>
            <a:r>
              <a:rPr lang="en-US" b="1" i="1" dirty="0">
                <a:solidFill>
                  <a:srgbClr val="0070C0"/>
                </a:solidFill>
              </a:rPr>
              <a:t>to respond to disasters</a:t>
            </a:r>
          </a:p>
        </p:txBody>
      </p:sp>
    </p:spTree>
    <p:extLst>
      <p:ext uri="{BB962C8B-B14F-4D97-AF65-F5344CB8AC3E}">
        <p14:creationId xmlns:p14="http://schemas.microsoft.com/office/powerpoint/2010/main" val="354299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458595" y="877669"/>
            <a:ext cx="6237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i="1" dirty="0">
                <a:solidFill>
                  <a:srgbClr val="0070C0"/>
                </a:solidFill>
              </a:rPr>
              <a:t>The role of Thai Red Cross </a:t>
            </a:r>
            <a:r>
              <a:rPr lang="th-TH" b="1" i="1" dirty="0">
                <a:solidFill>
                  <a:srgbClr val="0070C0"/>
                </a:solidFill>
              </a:rPr>
              <a:t> </a:t>
            </a:r>
            <a:r>
              <a:rPr lang="en-US" b="1" i="1" dirty="0" smtClean="0">
                <a:solidFill>
                  <a:srgbClr val="0070C0"/>
                </a:solidFill>
              </a:rPr>
              <a:t>in </a:t>
            </a:r>
            <a:r>
              <a:rPr lang="en-US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volunteers management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</a:p>
          <a:p>
            <a:pPr algn="ctr"/>
            <a:r>
              <a:rPr lang="en-US" b="1" i="1" dirty="0" smtClean="0">
                <a:solidFill>
                  <a:srgbClr val="0070C0"/>
                </a:solidFill>
              </a:rPr>
              <a:t>During 2011</a:t>
            </a:r>
            <a:r>
              <a:rPr lang="th-TH" b="1" i="1" dirty="0" smtClean="0">
                <a:solidFill>
                  <a:srgbClr val="0070C0"/>
                </a:solidFill>
              </a:rPr>
              <a:t> </a:t>
            </a:r>
            <a:r>
              <a:rPr lang="en-US" b="1" i="1" dirty="0">
                <a:solidFill>
                  <a:srgbClr val="0070C0"/>
                </a:solidFill>
              </a:rPr>
              <a:t>Thailand’s </a:t>
            </a:r>
            <a:r>
              <a:rPr lang="en-US" b="1" i="1" dirty="0" smtClean="0">
                <a:solidFill>
                  <a:srgbClr val="0070C0"/>
                </a:solidFill>
              </a:rPr>
              <a:t> flood </a:t>
            </a:r>
            <a:r>
              <a:rPr lang="en-US" b="1" i="1" dirty="0">
                <a:solidFill>
                  <a:srgbClr val="0070C0"/>
                </a:solidFill>
              </a:rPr>
              <a:t>crisis</a:t>
            </a:r>
            <a:r>
              <a:rPr lang="en-US" b="1" i="1" dirty="0" smtClean="0">
                <a:solidFill>
                  <a:srgbClr val="0070C0"/>
                </a:solidFill>
              </a:rPr>
              <a:t> </a:t>
            </a:r>
            <a:endParaRPr lang="en-US" b="1" i="1" dirty="0">
              <a:solidFill>
                <a:srgbClr val="0070C0"/>
              </a:solidFill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09212" y="5834454"/>
            <a:ext cx="8931816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dirty="0">
                <a:latin typeface="Arial" pitchFamily="34" charset="0"/>
              </a:rPr>
              <a:t>During 6 Sep - 10 Dec 2011 : </a:t>
            </a:r>
            <a:r>
              <a:rPr lang="en-US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37,549 TRCS volunteers [Thais and foreigners]</a:t>
            </a:r>
            <a:r>
              <a:rPr lang="en-US" dirty="0">
                <a:latin typeface="Arial" pitchFamily="34" charset="0"/>
              </a:rPr>
              <a:t>  packing the relief supplies kits,  household medicine, work for TRCS Mobile relief kitchen and Water purification units and relief the affected people in flooding areas.</a:t>
            </a:r>
            <a:endParaRPr lang="th-TH" b="1" dirty="0">
              <a:latin typeface="Arial" pitchFamily="34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85832"/>
            <a:ext cx="2851150" cy="203835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0" y="3685832"/>
            <a:ext cx="2933700" cy="20415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4413" y="3685832"/>
            <a:ext cx="3024187" cy="20383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0" y="1610499"/>
            <a:ext cx="29400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0499"/>
            <a:ext cx="28892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3" y="1610499"/>
            <a:ext cx="3049587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7464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3930" y="2590800"/>
            <a:ext cx="8441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>
                <a:solidFill>
                  <a:srgbClr val="0070C0"/>
                </a:solidFill>
              </a:rPr>
              <a:t>The role of Thai Red Cross in coordinating international disaster </a:t>
            </a:r>
            <a:r>
              <a:rPr lang="en-US" sz="3200" b="1" i="1" dirty="0" smtClean="0">
                <a:solidFill>
                  <a:srgbClr val="0070C0"/>
                </a:solidFill>
              </a:rPr>
              <a:t>assistance</a:t>
            </a:r>
            <a:endParaRPr lang="en-GB" sz="3200" b="1" i="1" dirty="0">
              <a:solidFill>
                <a:srgbClr val="0070C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048000" y="3714690"/>
            <a:ext cx="31039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</a:rPr>
              <a:t>(During the 2011 floods</a:t>
            </a:r>
            <a:r>
              <a:rPr lang="th-TH" sz="2000" b="1" dirty="0">
                <a:solidFill>
                  <a:srgbClr val="FF0000"/>
                </a:solidFill>
              </a:rPr>
              <a:t>)</a:t>
            </a:r>
            <a:endParaRPr lang="th-TH" sz="2000" b="1" dirty="0"/>
          </a:p>
        </p:txBody>
      </p:sp>
    </p:spTree>
    <p:extLst>
      <p:ext uri="{BB962C8B-B14F-4D97-AF65-F5344CB8AC3E}">
        <p14:creationId xmlns:p14="http://schemas.microsoft.com/office/powerpoint/2010/main" val="257562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5987" y="896064"/>
            <a:ext cx="8534400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rgbClr val="0070C0"/>
                </a:solidFill>
              </a:rPr>
              <a:t>Channels of assistance </a:t>
            </a:r>
            <a:r>
              <a:rPr lang="en-US" sz="2200" b="1" i="1" dirty="0" smtClean="0">
                <a:solidFill>
                  <a:srgbClr val="0070C0"/>
                </a:solidFill>
              </a:rPr>
              <a:t>request from </a:t>
            </a:r>
            <a:r>
              <a:rPr lang="en-US" sz="2200" b="1" i="1" dirty="0">
                <a:solidFill>
                  <a:srgbClr val="0070C0"/>
                </a:solidFill>
              </a:rPr>
              <a:t>the international organizations by </a:t>
            </a:r>
            <a:endParaRPr lang="en-US" sz="2200" b="1" i="1" dirty="0" smtClean="0">
              <a:solidFill>
                <a:srgbClr val="0070C0"/>
              </a:solidFill>
            </a:endParaRPr>
          </a:p>
          <a:p>
            <a:endParaRPr lang="en-US" sz="1500" b="1" i="1" dirty="0">
              <a:solidFill>
                <a:srgbClr val="0070C0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000" b="1" dirty="0"/>
              <a:t>Coordinated through RC/RC Movement </a:t>
            </a:r>
          </a:p>
          <a:p>
            <a:pPr marL="342900" indent="-342900">
              <a:buAutoNum type="arabicPeriod"/>
            </a:pPr>
            <a:r>
              <a:rPr lang="en-US" dirty="0" smtClean="0"/>
              <a:t>IFRC </a:t>
            </a:r>
            <a:r>
              <a:rPr lang="en-US" dirty="0"/>
              <a:t>; PNS  UN Agencies </a:t>
            </a:r>
            <a:r>
              <a:rPr lang="th-TH" dirty="0"/>
              <a:t>(</a:t>
            </a:r>
            <a:r>
              <a:rPr lang="en-US" dirty="0"/>
              <a:t>UN-OCHA) OXFAM, </a:t>
            </a:r>
            <a:r>
              <a:rPr lang="en-US" dirty="0" err="1"/>
              <a:t>AusAID</a:t>
            </a:r>
            <a:r>
              <a:rPr lang="en-US" dirty="0"/>
              <a:t> (Australian Agency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for International </a:t>
            </a:r>
            <a:r>
              <a:rPr lang="en-US" dirty="0"/>
              <a:t>Development), ECHO </a:t>
            </a:r>
            <a:r>
              <a:rPr lang="th-TH" dirty="0"/>
              <a:t>(</a:t>
            </a:r>
            <a:r>
              <a:rPr lang="en-US" dirty="0"/>
              <a:t>European Commission -</a:t>
            </a:r>
            <a:r>
              <a:rPr lang="th-TH" dirty="0"/>
              <a:t> </a:t>
            </a:r>
            <a:r>
              <a:rPr lang="en-US" dirty="0"/>
              <a:t>European </a:t>
            </a:r>
          </a:p>
          <a:p>
            <a:r>
              <a:rPr lang="en-US" dirty="0"/>
              <a:t>   </a:t>
            </a:r>
            <a:r>
              <a:rPr lang="en-US" dirty="0"/>
              <a:t> </a:t>
            </a:r>
            <a:r>
              <a:rPr lang="en-US" dirty="0" smtClean="0"/>
              <a:t>  Community </a:t>
            </a:r>
            <a:r>
              <a:rPr lang="en-US" dirty="0"/>
              <a:t>Humanitarian aid Office</a:t>
            </a:r>
            <a:r>
              <a:rPr lang="th-TH" dirty="0"/>
              <a:t>)</a:t>
            </a:r>
            <a:r>
              <a:rPr lang="en-US" dirty="0"/>
              <a:t> etc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2. </a:t>
            </a:r>
            <a:r>
              <a:rPr lang="en-US" dirty="0" smtClean="0"/>
              <a:t> </a:t>
            </a:r>
            <a:r>
              <a:rPr lang="fr-FR" dirty="0" smtClean="0"/>
              <a:t>ICRC      </a:t>
            </a:r>
          </a:p>
          <a:p>
            <a:pPr marL="342900" indent="-342900">
              <a:buAutoNum type="arabicPeriod" startAt="3"/>
            </a:pPr>
            <a:r>
              <a:rPr lang="en-US" dirty="0" smtClean="0"/>
              <a:t>PNS </a:t>
            </a:r>
            <a:r>
              <a:rPr lang="th-TH" dirty="0"/>
              <a:t>(</a:t>
            </a:r>
            <a:r>
              <a:rPr lang="en-US" dirty="0"/>
              <a:t>Participation National Society</a:t>
            </a:r>
            <a:r>
              <a:rPr lang="th-TH" dirty="0" smtClean="0"/>
              <a:t>)</a:t>
            </a:r>
            <a:endParaRPr lang="en-US" dirty="0" smtClean="0"/>
          </a:p>
          <a:p>
            <a:endParaRPr lang="en-US" sz="15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000" b="1" dirty="0"/>
              <a:t>Coordinated through Thai Red Cross Society directly </a:t>
            </a:r>
            <a:endParaRPr lang="en-US" sz="2000" b="1" dirty="0" smtClean="0"/>
          </a:p>
          <a:p>
            <a:pPr lvl="0"/>
            <a:r>
              <a:rPr lang="en-US" sz="2000" b="1" dirty="0"/>
              <a:t> </a:t>
            </a:r>
            <a:r>
              <a:rPr lang="en-US" sz="2000" b="1" dirty="0" smtClean="0"/>
              <a:t>   </a:t>
            </a:r>
            <a:r>
              <a:rPr lang="th-TH" sz="2000" b="1" dirty="0" smtClean="0"/>
              <a:t>(</a:t>
            </a:r>
            <a:r>
              <a:rPr lang="en-US" sz="2000" b="1" dirty="0"/>
              <a:t>National Society</a:t>
            </a:r>
            <a:r>
              <a:rPr lang="th-TH" sz="2000" b="1" dirty="0"/>
              <a:t>)</a:t>
            </a:r>
            <a:endParaRPr lang="en-US" sz="2000" b="1" dirty="0"/>
          </a:p>
          <a:p>
            <a:r>
              <a:rPr lang="en-US" dirty="0"/>
              <a:t>1. </a:t>
            </a:r>
            <a:r>
              <a:rPr lang="en-US" dirty="0" smtClean="0"/>
              <a:t> Other </a:t>
            </a:r>
            <a:r>
              <a:rPr lang="en-US" dirty="0"/>
              <a:t>countries Government through Thai Embassy, Ministry of Foreign Affairs</a:t>
            </a:r>
          </a:p>
          <a:p>
            <a:r>
              <a:rPr lang="en-US" dirty="0"/>
              <a:t>2. </a:t>
            </a:r>
            <a:r>
              <a:rPr lang="en-US" dirty="0" smtClean="0"/>
              <a:t> International </a:t>
            </a:r>
            <a:r>
              <a:rPr lang="en-US" dirty="0"/>
              <a:t>organizations : IOM </a:t>
            </a:r>
            <a:r>
              <a:rPr lang="th-TH" dirty="0"/>
              <a:t>(</a:t>
            </a:r>
            <a:r>
              <a:rPr lang="en-US" dirty="0"/>
              <a:t>International Organization for Migration</a:t>
            </a:r>
            <a:r>
              <a:rPr lang="th-TH" dirty="0"/>
              <a:t>)</a:t>
            </a:r>
            <a:r>
              <a:rPr lang="en-US" dirty="0"/>
              <a:t>, </a:t>
            </a:r>
          </a:p>
          <a:p>
            <a:r>
              <a:rPr lang="en-US" dirty="0"/>
              <a:t>   </a:t>
            </a:r>
            <a:r>
              <a:rPr lang="en-US" dirty="0"/>
              <a:t> </a:t>
            </a:r>
            <a:r>
              <a:rPr lang="en-US" dirty="0" smtClean="0"/>
              <a:t> UNHCR</a:t>
            </a:r>
            <a:r>
              <a:rPr lang="th-TH" dirty="0" smtClean="0"/>
              <a:t> </a:t>
            </a:r>
            <a:r>
              <a:rPr lang="th-TH" dirty="0"/>
              <a:t>(</a:t>
            </a:r>
            <a:r>
              <a:rPr lang="en-US" dirty="0"/>
              <a:t>United Nations High Commissioner for Refugees), EU</a:t>
            </a:r>
            <a:r>
              <a:rPr lang="th-TH" dirty="0"/>
              <a:t> (</a:t>
            </a:r>
            <a:r>
              <a:rPr lang="en-US" dirty="0"/>
              <a:t>European </a:t>
            </a:r>
          </a:p>
          <a:p>
            <a:r>
              <a:rPr lang="en-US" dirty="0"/>
              <a:t>   </a:t>
            </a:r>
            <a:r>
              <a:rPr lang="en-US" dirty="0"/>
              <a:t> </a:t>
            </a:r>
            <a:r>
              <a:rPr lang="en-US" dirty="0" smtClean="0"/>
              <a:t> Union</a:t>
            </a:r>
            <a:r>
              <a:rPr lang="th-TH" dirty="0"/>
              <a:t>)</a:t>
            </a:r>
            <a:r>
              <a:rPr lang="en-US" dirty="0"/>
              <a:t>,  ADB </a:t>
            </a:r>
            <a:r>
              <a:rPr lang="th-TH" dirty="0"/>
              <a:t>(</a:t>
            </a:r>
            <a:r>
              <a:rPr lang="en-US" dirty="0"/>
              <a:t>Asian Development Bank</a:t>
            </a:r>
            <a:r>
              <a:rPr lang="th-TH" dirty="0"/>
              <a:t>)</a:t>
            </a:r>
            <a:r>
              <a:rPr lang="en-US" dirty="0"/>
              <a:t>, USAID</a:t>
            </a:r>
            <a:r>
              <a:rPr lang="th-TH" dirty="0"/>
              <a:t> (</a:t>
            </a:r>
            <a:r>
              <a:rPr lang="en-US" dirty="0"/>
              <a:t>United States Agency for </a:t>
            </a:r>
          </a:p>
          <a:p>
            <a:r>
              <a:rPr lang="en-US" dirty="0"/>
              <a:t>   </a:t>
            </a:r>
            <a:r>
              <a:rPr lang="en-US" dirty="0"/>
              <a:t> </a:t>
            </a:r>
            <a:r>
              <a:rPr lang="en-US" dirty="0" smtClean="0"/>
              <a:t> International </a:t>
            </a:r>
            <a:r>
              <a:rPr lang="en-US" dirty="0"/>
              <a:t>Development)  </a:t>
            </a:r>
          </a:p>
        </p:txBody>
      </p:sp>
      <p:pic>
        <p:nvPicPr>
          <p:cNvPr id="5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65609" y="5879757"/>
            <a:ext cx="84582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en-US" i="1" dirty="0">
                <a:solidFill>
                  <a:srgbClr val="C00000"/>
                </a:solidFill>
              </a:rPr>
              <a:t>The assistance from RC/RC Movement, Other countries Government </a:t>
            </a:r>
            <a:r>
              <a:rPr lang="en-US" i="1" dirty="0">
                <a:solidFill>
                  <a:schemeClr val="bg1"/>
                </a:solidFill>
              </a:rPr>
              <a:t>and </a:t>
            </a:r>
            <a:r>
              <a:rPr lang="en-US" i="1" dirty="0">
                <a:solidFill>
                  <a:srgbClr val="C00000"/>
                </a:solidFill>
              </a:rPr>
              <a:t>International organizations have conditional and agreement between Thai Red Cross Society and the organizations.</a:t>
            </a:r>
          </a:p>
        </p:txBody>
      </p:sp>
    </p:spTree>
    <p:extLst>
      <p:ext uri="{BB962C8B-B14F-4D97-AF65-F5344CB8AC3E}">
        <p14:creationId xmlns:p14="http://schemas.microsoft.com/office/powerpoint/2010/main" val="152057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1358950"/>
            <a:ext cx="8534400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rgbClr val="0070C0"/>
                </a:solidFill>
              </a:rPr>
              <a:t>Key partners in disaster management with National Society coordinates with:</a:t>
            </a:r>
          </a:p>
          <a:p>
            <a:endParaRPr lang="en-US" sz="1500" b="1" i="1" dirty="0" smtClean="0">
              <a:solidFill>
                <a:srgbClr val="0070C0"/>
              </a:solidFill>
            </a:endParaRPr>
          </a:p>
          <a:p>
            <a:pPr lvl="0"/>
            <a:r>
              <a:rPr lang="en-US" sz="2000" dirty="0" smtClean="0"/>
              <a:t>	</a:t>
            </a:r>
            <a:endParaRPr lang="en-US" sz="1500" b="1" i="1" dirty="0">
              <a:solidFill>
                <a:srgbClr val="0070C0"/>
              </a:solidFill>
            </a:endParaRPr>
          </a:p>
        </p:txBody>
      </p:sp>
      <p:pic>
        <p:nvPicPr>
          <p:cNvPr id="5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66800" y="2637472"/>
            <a:ext cx="7543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en-US" sz="2000" dirty="0"/>
              <a:t>RC/RC Movement : </a:t>
            </a:r>
            <a:r>
              <a:rPr lang="en-US" sz="2000" dirty="0">
                <a:solidFill>
                  <a:srgbClr val="C00000"/>
                </a:solidFill>
              </a:rPr>
              <a:t>IFRC,</a:t>
            </a:r>
            <a:r>
              <a:rPr lang="fr-FR" sz="2000" dirty="0">
                <a:solidFill>
                  <a:srgbClr val="C00000"/>
                </a:solidFill>
              </a:rPr>
              <a:t> ICRC, </a:t>
            </a:r>
            <a:r>
              <a:rPr lang="en-US" sz="2000" dirty="0" smtClean="0">
                <a:solidFill>
                  <a:srgbClr val="C00000"/>
                </a:solidFill>
              </a:rPr>
              <a:t>PNS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000" dirty="0" smtClean="0"/>
              <a:t>International </a:t>
            </a:r>
            <a:r>
              <a:rPr lang="en-US" sz="2000" dirty="0"/>
              <a:t>Organizations :</a:t>
            </a:r>
            <a:r>
              <a:rPr lang="th-TH" sz="2000" dirty="0"/>
              <a:t> </a:t>
            </a:r>
            <a:r>
              <a:rPr lang="en-US" sz="2000" dirty="0">
                <a:solidFill>
                  <a:srgbClr val="C00000"/>
                </a:solidFill>
              </a:rPr>
              <a:t>UNHCR,</a:t>
            </a:r>
            <a:r>
              <a:rPr lang="fr-FR" sz="2000" dirty="0">
                <a:solidFill>
                  <a:srgbClr val="C00000"/>
                </a:solidFill>
              </a:rPr>
              <a:t> UN, ASEAN,</a:t>
            </a:r>
            <a:r>
              <a:rPr lang="en-US" sz="2000" dirty="0">
                <a:solidFill>
                  <a:srgbClr val="C00000"/>
                </a:solidFill>
              </a:rPr>
              <a:t> ASEA </a:t>
            </a:r>
            <a:r>
              <a:rPr lang="en-US" sz="2000" dirty="0" err="1" smtClean="0">
                <a:solidFill>
                  <a:srgbClr val="C00000"/>
                </a:solidFill>
              </a:rPr>
              <a:t>Gov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000" dirty="0" smtClean="0"/>
              <a:t>Local </a:t>
            </a:r>
            <a:r>
              <a:rPr lang="en-US" sz="2000" dirty="0"/>
              <a:t>NGOs/Government : </a:t>
            </a:r>
            <a:r>
              <a:rPr lang="en-US" sz="2000" dirty="0">
                <a:solidFill>
                  <a:srgbClr val="C00000"/>
                </a:solidFill>
              </a:rPr>
              <a:t>DDPM     </a:t>
            </a:r>
            <a:endParaRPr lang="en-US" sz="2000" dirty="0" smtClean="0">
              <a:solidFill>
                <a:srgbClr val="C00000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2000" dirty="0" smtClean="0"/>
              <a:t>Private 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C00000"/>
                </a:solidFill>
              </a:rPr>
              <a:t>The Coca-Cola Foundation Thailand </a:t>
            </a:r>
            <a:endParaRPr lang="en-US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82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1285994"/>
            <a:ext cx="844413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rgbClr val="0070C0"/>
                </a:solidFill>
              </a:rPr>
              <a:t>Cooperation with other organizations</a:t>
            </a:r>
          </a:p>
          <a:p>
            <a:pPr lvl="0"/>
            <a:endParaRPr lang="en-US" sz="2000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b="1" dirty="0" smtClean="0"/>
              <a:t>Domestic </a:t>
            </a:r>
            <a:r>
              <a:rPr lang="en-US" sz="2000" b="1" dirty="0"/>
              <a:t>; </a:t>
            </a:r>
            <a:endParaRPr lang="en-US" sz="2200" b="1" i="1" dirty="0">
              <a:solidFill>
                <a:srgbClr val="0070C0"/>
              </a:solidFill>
            </a:endParaRPr>
          </a:p>
          <a:p>
            <a:pPr lvl="0"/>
            <a:r>
              <a:rPr lang="en-US" dirty="0" smtClean="0"/>
              <a:t>      -  Governmental </a:t>
            </a:r>
            <a:r>
              <a:rPr lang="en-US" dirty="0"/>
              <a:t>DDPM, MOPH, EMIT, Bangkok Metropolitan Administration, </a:t>
            </a:r>
            <a:endParaRPr lang="en-US" dirty="0" smtClean="0"/>
          </a:p>
          <a:p>
            <a:pPr lvl="0"/>
            <a:r>
              <a:rPr lang="en-US" dirty="0"/>
              <a:t> </a:t>
            </a:r>
            <a:r>
              <a:rPr lang="en-US" dirty="0" smtClean="0"/>
              <a:t>         The </a:t>
            </a:r>
            <a:r>
              <a:rPr lang="en-US" dirty="0"/>
              <a:t>Medical Council of Thailand, Provincial governor, Royal Thai Navy, </a:t>
            </a:r>
            <a:endParaRPr lang="en-US" dirty="0" smtClean="0"/>
          </a:p>
          <a:p>
            <a:pPr lvl="0"/>
            <a:r>
              <a:rPr lang="en-US" dirty="0"/>
              <a:t> </a:t>
            </a:r>
            <a:r>
              <a:rPr lang="en-US" dirty="0" smtClean="0"/>
              <a:t>         Army </a:t>
            </a:r>
            <a:r>
              <a:rPr lang="en-US" dirty="0"/>
              <a:t>AIR FORCE</a:t>
            </a:r>
          </a:p>
          <a:p>
            <a:pPr lvl="0"/>
            <a:r>
              <a:rPr lang="en-US" dirty="0" smtClean="0"/>
              <a:t>      -  The </a:t>
            </a:r>
            <a:r>
              <a:rPr lang="en-US" dirty="0"/>
              <a:t>private sector ; </a:t>
            </a:r>
            <a:r>
              <a:rPr lang="en-US" dirty="0" err="1"/>
              <a:t>Banpu</a:t>
            </a:r>
            <a:r>
              <a:rPr lang="en-US" dirty="0"/>
              <a:t> Public Company Limited, Coca-Cola Thailand,</a:t>
            </a:r>
          </a:p>
          <a:p>
            <a:pPr marL="342900" indent="-342900" eaLnBrk="0" fontAlgn="b" hangingPunct="0">
              <a:defRPr/>
            </a:pPr>
            <a:r>
              <a:rPr lang="en-US" dirty="0"/>
              <a:t>        </a:t>
            </a:r>
            <a:r>
              <a:rPr lang="en-US" dirty="0" smtClean="0"/>
              <a:t>  Honda</a:t>
            </a:r>
            <a:r>
              <a:rPr lang="en-US" dirty="0"/>
              <a:t>, Toyota, Dow, </a:t>
            </a:r>
            <a:r>
              <a:rPr lang="en-US" dirty="0" smtClean="0"/>
              <a:t>SCG, </a:t>
            </a:r>
            <a:r>
              <a:rPr lang="en-US" dirty="0" smtClean="0">
                <a:latin typeface="Arial" pitchFamily="34" charset="0"/>
              </a:rPr>
              <a:t>Mercedes-Benz </a:t>
            </a:r>
            <a:r>
              <a:rPr lang="en-US" dirty="0">
                <a:latin typeface="Arial" pitchFamily="34" charset="0"/>
              </a:rPr>
              <a:t>(Thailand) </a:t>
            </a:r>
            <a:r>
              <a:rPr lang="en-US" dirty="0" smtClean="0"/>
              <a:t>etc.</a:t>
            </a:r>
          </a:p>
          <a:p>
            <a:endParaRPr lang="en-US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b="1" dirty="0" smtClean="0"/>
              <a:t>International</a:t>
            </a:r>
            <a:endParaRPr lang="en-US" sz="2000" dirty="0"/>
          </a:p>
          <a:p>
            <a:r>
              <a:rPr lang="en-US" dirty="0"/>
              <a:t> </a:t>
            </a:r>
            <a:r>
              <a:rPr lang="en-US" dirty="0" smtClean="0"/>
              <a:t>     -  The </a:t>
            </a:r>
            <a:r>
              <a:rPr lang="en-US" dirty="0"/>
              <a:t>Embassies ; Germany, Australia,</a:t>
            </a:r>
            <a:r>
              <a:rPr lang="th-TH" dirty="0"/>
              <a:t> </a:t>
            </a:r>
            <a:r>
              <a:rPr lang="en-US" dirty="0"/>
              <a:t>Belgium,</a:t>
            </a:r>
            <a:r>
              <a:rPr lang="th-TH" dirty="0"/>
              <a:t> </a:t>
            </a:r>
            <a:r>
              <a:rPr lang="en-US" dirty="0"/>
              <a:t>U.S</a:t>
            </a:r>
            <a:r>
              <a:rPr lang="th-TH" dirty="0"/>
              <a:t>.</a:t>
            </a:r>
            <a:r>
              <a:rPr lang="en-US" dirty="0"/>
              <a:t>,</a:t>
            </a:r>
            <a:r>
              <a:rPr lang="th-TH" dirty="0"/>
              <a:t> </a:t>
            </a:r>
            <a:r>
              <a:rPr lang="en-US" dirty="0"/>
              <a:t>Pakistan,</a:t>
            </a:r>
            <a:r>
              <a:rPr lang="th-TH" dirty="0"/>
              <a:t> </a:t>
            </a:r>
            <a:r>
              <a:rPr lang="en-US" dirty="0" smtClean="0"/>
              <a:t>Japan,</a:t>
            </a:r>
            <a:r>
              <a:rPr lang="th-TH" dirty="0" smtClean="0"/>
              <a:t> 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Korea,</a:t>
            </a:r>
            <a:r>
              <a:rPr lang="th-TH" dirty="0" smtClean="0"/>
              <a:t> </a:t>
            </a:r>
            <a:r>
              <a:rPr lang="en-US" dirty="0" smtClean="0"/>
              <a:t>Singapore</a:t>
            </a:r>
            <a:r>
              <a:rPr lang="th-TH" dirty="0" smtClean="0"/>
              <a:t> </a:t>
            </a:r>
            <a:r>
              <a:rPr lang="en-US" dirty="0" err="1" smtClean="0"/>
              <a:t>etc</a:t>
            </a:r>
            <a:r>
              <a:rPr lang="th-TH" dirty="0" smtClean="0"/>
              <a:t>.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-  International </a:t>
            </a:r>
            <a:r>
              <a:rPr lang="en-US" dirty="0"/>
              <a:t>organization ; IFRC, PNS, IOM </a:t>
            </a:r>
            <a:r>
              <a:rPr lang="th-TH" dirty="0"/>
              <a:t>(</a:t>
            </a:r>
            <a:r>
              <a:rPr lang="en-US" dirty="0"/>
              <a:t>International Organization for </a:t>
            </a:r>
          </a:p>
          <a:p>
            <a:r>
              <a:rPr lang="en-US" dirty="0"/>
              <a:t>         Migration</a:t>
            </a:r>
            <a:r>
              <a:rPr lang="th-TH" dirty="0"/>
              <a:t>)</a:t>
            </a:r>
            <a:r>
              <a:rPr lang="en-US" dirty="0"/>
              <a:t>, UNHCR, EU, ADB, </a:t>
            </a:r>
            <a:r>
              <a:rPr lang="en-US" dirty="0" smtClean="0"/>
              <a:t>USAID, </a:t>
            </a:r>
            <a:r>
              <a:rPr lang="en-US" dirty="0" err="1" smtClean="0"/>
              <a:t>AusAID</a:t>
            </a:r>
            <a:r>
              <a:rPr lang="en-US" dirty="0" smtClean="0"/>
              <a:t> </a:t>
            </a:r>
            <a:r>
              <a:rPr lang="en-US" dirty="0" err="1"/>
              <a:t>etc</a:t>
            </a:r>
            <a:r>
              <a:rPr lang="th-TH" dirty="0"/>
              <a:t>.</a:t>
            </a:r>
            <a:endParaRPr lang="en-US" dirty="0"/>
          </a:p>
        </p:txBody>
      </p:sp>
      <p:pic>
        <p:nvPicPr>
          <p:cNvPr id="5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83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0" y="6324600"/>
            <a:ext cx="9144000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850" dirty="0">
                <a:solidFill>
                  <a:srgbClr val="000099"/>
                </a:solidFill>
              </a:rPr>
              <a:t>The Embassies donated through Thai Red Cross Society for help the affected people. </a:t>
            </a: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1" y="152400"/>
            <a:ext cx="9144000" cy="533400"/>
          </a:xfrm>
          <a:prstGeom prst="rect">
            <a:avLst/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marL="609600" indent="-609600" algn="ctr">
              <a:lnSpc>
                <a:spcPct val="90000"/>
              </a:lnSpc>
              <a:defRPr/>
            </a:pPr>
            <a:r>
              <a:rPr lang="en-US" sz="33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 with other organizations</a:t>
            </a:r>
          </a:p>
        </p:txBody>
      </p:sp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914400"/>
            <a:ext cx="32004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10000"/>
            <a:ext cx="32004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447800" y="3200400"/>
            <a:ext cx="31242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500"/>
              <a:t>Australia</a:t>
            </a: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1371600" y="5791200"/>
            <a:ext cx="32004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500"/>
              <a:t>Pakistan</a:t>
            </a:r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914400"/>
            <a:ext cx="3124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4800600" y="3124200"/>
            <a:ext cx="31242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500"/>
              <a:t>U.S.</a:t>
            </a:r>
          </a:p>
        </p:txBody>
      </p:sp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810000"/>
            <a:ext cx="3124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4800600" y="5791200"/>
            <a:ext cx="3124200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2500"/>
              <a:t>Japan</a:t>
            </a:r>
          </a:p>
        </p:txBody>
      </p:sp>
    </p:spTree>
    <p:extLst>
      <p:ext uri="{BB962C8B-B14F-4D97-AF65-F5344CB8AC3E}">
        <p14:creationId xmlns:p14="http://schemas.microsoft.com/office/powerpoint/2010/main" val="3462187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0" y="863988"/>
            <a:ext cx="9144000" cy="10239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altLang="en-US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The role of Thai Red Cross in disaster response, </a:t>
            </a:r>
          </a:p>
          <a:p>
            <a:pPr marL="0" indent="0" algn="ctr">
              <a:buNone/>
            </a:pPr>
            <a:r>
              <a:rPr lang="en-GB" altLang="en-US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and in coordinating international assistance </a:t>
            </a:r>
            <a:endParaRPr lang="en-GB" altLang="en-US" sz="2800" b="1" dirty="0">
              <a:solidFill>
                <a:srgbClr val="0070C0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20574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role of Thai Red Cross as auxiliary to national authorities for disaster management in Thailand.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8194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 smtClean="0"/>
              <a:t>The growing capacity of Thai Red Cross to respond to disasters. </a:t>
            </a:r>
            <a:r>
              <a:rPr lang="th-TH" dirty="0" smtClean="0"/>
              <a:t>                     </a:t>
            </a:r>
            <a:r>
              <a:rPr lang="th-TH" dirty="0" smtClean="0">
                <a:solidFill>
                  <a:srgbClr val="FF0000"/>
                </a:solidFill>
              </a:rPr>
              <a:t>(</a:t>
            </a:r>
            <a:r>
              <a:rPr lang="en-US" dirty="0" smtClean="0">
                <a:solidFill>
                  <a:srgbClr val="FF0000"/>
                </a:solidFill>
              </a:rPr>
              <a:t>Due to its large number of volunteers and branches throughout the country</a:t>
            </a:r>
            <a:r>
              <a:rPr lang="th-TH" dirty="0" smtClean="0">
                <a:solidFill>
                  <a:srgbClr val="FF0000"/>
                </a:solidFill>
              </a:rPr>
              <a:t>)</a:t>
            </a:r>
            <a:endParaRPr lang="th-TH" dirty="0">
              <a:solidFill>
                <a:srgbClr val="FF0000"/>
              </a:solidFill>
            </a:endParaRPr>
          </a:p>
        </p:txBody>
      </p:sp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TextBox 11"/>
          <p:cNvSpPr txBox="1"/>
          <p:nvPr/>
        </p:nvSpPr>
        <p:spPr>
          <a:xfrm>
            <a:off x="457200" y="365760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dirty="0"/>
              <a:t>role of Thai Red </a:t>
            </a:r>
            <a:r>
              <a:rPr lang="en-US" dirty="0" smtClean="0"/>
              <a:t>Cross in coordinating international disaster assistance. </a:t>
            </a:r>
            <a:r>
              <a:rPr lang="en-US" dirty="0" smtClean="0">
                <a:solidFill>
                  <a:srgbClr val="FF0000"/>
                </a:solidFill>
              </a:rPr>
              <a:t>(During the 2011 floods</a:t>
            </a:r>
            <a:r>
              <a:rPr lang="th-TH" dirty="0" smtClean="0">
                <a:solidFill>
                  <a:srgbClr val="FF0000"/>
                </a:solidFill>
              </a:rPr>
              <a:t>)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" y="4486870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 smtClean="0"/>
              <a:t>How </a:t>
            </a:r>
            <a:r>
              <a:rPr lang="en-US" dirty="0"/>
              <a:t>Thai Red </a:t>
            </a:r>
            <a:r>
              <a:rPr lang="en-US" dirty="0" smtClean="0"/>
              <a:t>Cross is now engaging with regional disaster management bodies. </a:t>
            </a:r>
            <a:r>
              <a:rPr lang="en-US" dirty="0" smtClean="0">
                <a:solidFill>
                  <a:srgbClr val="FF0000"/>
                </a:solidFill>
              </a:rPr>
              <a:t>(ASEAN, AHA </a:t>
            </a:r>
            <a:r>
              <a:rPr lang="en-US" dirty="0" err="1" smtClean="0">
                <a:solidFill>
                  <a:srgbClr val="FF0000"/>
                </a:solidFill>
              </a:rPr>
              <a:t>centre</a:t>
            </a:r>
            <a:r>
              <a:rPr lang="th-TH" dirty="0" smtClean="0">
                <a:solidFill>
                  <a:srgbClr val="FF0000"/>
                </a:solidFill>
              </a:rPr>
              <a:t>)</a:t>
            </a:r>
            <a:endParaRPr lang="th-TH" dirty="0"/>
          </a:p>
        </p:txBody>
      </p:sp>
      <p:sp>
        <p:nvSpPr>
          <p:cNvPr id="14" name="TextBox 13"/>
          <p:cNvSpPr txBox="1"/>
          <p:nvPr/>
        </p:nvSpPr>
        <p:spPr>
          <a:xfrm>
            <a:off x="457200" y="5373469"/>
            <a:ext cx="830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  <a:defRPr/>
            </a:pPr>
            <a:r>
              <a:rPr lang="en-US" dirty="0" smtClean="0"/>
              <a:t>Any challenges, opportunities, best practices or lessons learned for </a:t>
            </a:r>
            <a:r>
              <a:rPr lang="en-US" dirty="0"/>
              <a:t>Thai Red </a:t>
            </a:r>
            <a:r>
              <a:rPr lang="en-US" dirty="0" smtClean="0"/>
              <a:t>Cross when coordinating with the Thai government and international assisting actors in disaster response. </a:t>
            </a:r>
          </a:p>
          <a:p>
            <a:pPr>
              <a:defRPr/>
            </a:pP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   (RCRC Movement, the UN, other NGOs etc.</a:t>
            </a:r>
            <a:r>
              <a:rPr lang="th-TH" dirty="0" smtClean="0">
                <a:solidFill>
                  <a:srgbClr val="FF0000"/>
                </a:solidFill>
              </a:rPr>
              <a:t>)</a:t>
            </a:r>
            <a:endParaRPr lang="th-TH" dirty="0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731" name="Picture 7" descr="ภาพIO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2" name="Rectangle 1"/>
          <p:cNvSpPr>
            <a:spLocks noChangeArrowheads="1"/>
          </p:cNvSpPr>
          <p:nvPr/>
        </p:nvSpPr>
        <p:spPr bwMode="auto">
          <a:xfrm>
            <a:off x="0" y="6189663"/>
            <a:ext cx="914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>
                <a:solidFill>
                  <a:srgbClr val="000099"/>
                </a:solidFill>
              </a:rPr>
              <a:t>International Organization for Migration</a:t>
            </a:r>
            <a:r>
              <a:rPr lang="th-TH" sz="2000">
                <a:solidFill>
                  <a:srgbClr val="000099"/>
                </a:solidFill>
              </a:rPr>
              <a:t> (</a:t>
            </a:r>
            <a:r>
              <a:rPr lang="en-US" sz="2000">
                <a:solidFill>
                  <a:srgbClr val="000099"/>
                </a:solidFill>
              </a:rPr>
              <a:t>IOM</a:t>
            </a:r>
            <a:r>
              <a:rPr lang="th-TH" sz="2000">
                <a:solidFill>
                  <a:srgbClr val="000099"/>
                </a:solidFill>
              </a:rPr>
              <a:t>)  </a:t>
            </a:r>
            <a:r>
              <a:rPr lang="en-US" sz="2000">
                <a:solidFill>
                  <a:srgbClr val="000099"/>
                </a:solidFill>
              </a:rPr>
              <a:t>donated through Thai Red Cross Society for help affected migrants workers. </a:t>
            </a:r>
          </a:p>
        </p:txBody>
      </p:sp>
      <p:sp>
        <p:nvSpPr>
          <p:cNvPr id="7373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3734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14288" y="0"/>
            <a:ext cx="9129712" cy="533400"/>
          </a:xfrm>
          <a:prstGeom prst="rect">
            <a:avLst/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marL="609600" indent="-609600" algn="ctr">
              <a:lnSpc>
                <a:spcPct val="90000"/>
              </a:lnSpc>
              <a:defRPr/>
            </a:pPr>
            <a:r>
              <a:rPr lang="en-US" sz="33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 with other organizations</a:t>
            </a:r>
          </a:p>
        </p:txBody>
      </p:sp>
    </p:spTree>
    <p:extLst>
      <p:ext uri="{BB962C8B-B14F-4D97-AF65-F5344CB8AC3E}">
        <p14:creationId xmlns:p14="http://schemas.microsoft.com/office/powerpoint/2010/main" val="57946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1" y="304800"/>
            <a:ext cx="9144000" cy="533400"/>
          </a:xfrm>
          <a:prstGeom prst="rect">
            <a:avLst/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marL="609600" indent="-609600" algn="ctr">
              <a:lnSpc>
                <a:spcPct val="90000"/>
              </a:lnSpc>
              <a:defRPr/>
            </a:pPr>
            <a:r>
              <a:rPr lang="en-US" sz="33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 with other organizations</a:t>
            </a:r>
          </a:p>
        </p:txBody>
      </p:sp>
      <p:sp>
        <p:nvSpPr>
          <p:cNvPr id="74757" name="Rectangle 1"/>
          <p:cNvSpPr>
            <a:spLocks noChangeArrowheads="1"/>
          </p:cNvSpPr>
          <p:nvPr/>
        </p:nvSpPr>
        <p:spPr bwMode="auto">
          <a:xfrm>
            <a:off x="615950" y="6381750"/>
            <a:ext cx="79184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000">
                <a:solidFill>
                  <a:srgbClr val="000099"/>
                </a:solidFill>
              </a:rPr>
              <a:t>EU gave 62 million baht donated to the Thai Red Cross </a:t>
            </a:r>
          </a:p>
        </p:txBody>
      </p:sp>
      <p:sp>
        <p:nvSpPr>
          <p:cNvPr id="7475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4759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pic>
        <p:nvPicPr>
          <p:cNvPr id="74760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" y="1068388"/>
            <a:ext cx="3867150" cy="256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8838" y="1068388"/>
            <a:ext cx="3865562" cy="256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0" y="3784600"/>
            <a:ext cx="3879850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3784600"/>
            <a:ext cx="3879850" cy="257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92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Untitled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Rectangle 1"/>
          <p:cNvSpPr>
            <a:spLocks noChangeArrowheads="1"/>
          </p:cNvSpPr>
          <p:nvPr/>
        </p:nvSpPr>
        <p:spPr bwMode="auto">
          <a:xfrm>
            <a:off x="0" y="5562600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thaiDist"/>
            <a:r>
              <a:rPr lang="en-US" sz="2000" b="1">
                <a:solidFill>
                  <a:srgbClr val="000099"/>
                </a:solidFill>
              </a:rPr>
              <a:t>AusAID</a:t>
            </a:r>
            <a:r>
              <a:rPr lang="en-US" sz="2000"/>
              <a:t> funded through Australian RC and then through IFRC was AUD 500,000 and was used to cover the cost of 1 Truck with Crane, 1Truck without Crane, Approx. 8,000 family kits,1 Rub Hall Warehouse, 2,000 pcs of tarpaulins and 6,500 pcs of jerry cans.</a:t>
            </a:r>
            <a:r>
              <a:rPr lang="en-US" sz="2000">
                <a:solidFill>
                  <a:srgbClr val="000099"/>
                </a:solidFill>
              </a:rPr>
              <a:t> </a:t>
            </a:r>
          </a:p>
        </p:txBody>
      </p:sp>
      <p:sp>
        <p:nvSpPr>
          <p:cNvPr id="75780" name="Rectangle 8"/>
          <p:cNvSpPr>
            <a:spLocks noChangeArrowheads="1"/>
          </p:cNvSpPr>
          <p:nvPr/>
        </p:nvSpPr>
        <p:spPr bwMode="auto">
          <a:xfrm>
            <a:off x="0" y="-225425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5781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en-US"/>
          </a:p>
        </p:txBody>
      </p:sp>
      <p:pic>
        <p:nvPicPr>
          <p:cNvPr id="75782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609600"/>
            <a:ext cx="464820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5783" name="Group 17"/>
          <p:cNvGrpSpPr>
            <a:grpSpLocks/>
          </p:cNvGrpSpPr>
          <p:nvPr/>
        </p:nvGrpSpPr>
        <p:grpSpPr bwMode="auto">
          <a:xfrm>
            <a:off x="4495800" y="3124200"/>
            <a:ext cx="4648200" cy="2438400"/>
            <a:chOff x="0" y="666"/>
            <a:chExt cx="5760" cy="3216"/>
          </a:xfrm>
        </p:grpSpPr>
        <p:pic>
          <p:nvPicPr>
            <p:cNvPr id="75788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" y="666"/>
              <a:ext cx="1728" cy="3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789" name="Picture 1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66"/>
              <a:ext cx="4032" cy="3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0" y="152400"/>
            <a:ext cx="9144000" cy="533400"/>
          </a:xfrm>
          <a:prstGeom prst="rect">
            <a:avLst/>
          </a:prstGeom>
          <a:solidFill>
            <a:srgbClr val="9933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marL="609600" indent="-609600" algn="ctr">
              <a:lnSpc>
                <a:spcPct val="90000"/>
              </a:lnSpc>
              <a:defRPr/>
            </a:pPr>
            <a:r>
              <a:rPr lang="en-US" sz="33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Cooperation with other organizations</a:t>
            </a:r>
          </a:p>
        </p:txBody>
      </p:sp>
      <p:pic>
        <p:nvPicPr>
          <p:cNvPr id="75786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4724400" cy="263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7" name="Picture 2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47244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209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9951" y="2438400"/>
            <a:ext cx="84417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b="1" i="1" dirty="0">
                <a:solidFill>
                  <a:srgbClr val="0070C0"/>
                </a:solidFill>
              </a:rPr>
              <a:t>How Thai Red Cross is now engaging </a:t>
            </a:r>
            <a:r>
              <a:rPr lang="en-US" sz="3200" b="1" i="1" dirty="0" smtClean="0">
                <a:solidFill>
                  <a:srgbClr val="0070C0"/>
                </a:solidFill>
              </a:rPr>
              <a:t>with                    </a:t>
            </a:r>
            <a:r>
              <a:rPr lang="en-US" sz="3200" b="1" i="1" dirty="0" smtClean="0">
                <a:solidFill>
                  <a:srgbClr val="0070C0"/>
                </a:solidFill>
              </a:rPr>
              <a:t>regional </a:t>
            </a:r>
            <a:r>
              <a:rPr lang="en-US" sz="3200" b="1" i="1" dirty="0">
                <a:solidFill>
                  <a:srgbClr val="0070C0"/>
                </a:solidFill>
              </a:rPr>
              <a:t>disaster management </a:t>
            </a:r>
            <a:r>
              <a:rPr lang="en-US" sz="3200" b="1" i="1" dirty="0" smtClean="0">
                <a:solidFill>
                  <a:srgbClr val="0070C0"/>
                </a:solidFill>
              </a:rPr>
              <a:t>bodies</a:t>
            </a:r>
            <a:endParaRPr lang="th-TH" sz="3200" b="1" i="1" dirty="0">
              <a:solidFill>
                <a:srgbClr val="0070C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244425" y="3638490"/>
            <a:ext cx="27753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</a:rPr>
              <a:t>(ASEAN, AHA </a:t>
            </a:r>
            <a:r>
              <a:rPr lang="en-US" sz="2000" b="1" dirty="0" err="1">
                <a:solidFill>
                  <a:srgbClr val="FF0000"/>
                </a:solidFill>
              </a:rPr>
              <a:t>centre</a:t>
            </a:r>
            <a:r>
              <a:rPr lang="th-TH" sz="2000" b="1" dirty="0">
                <a:solidFill>
                  <a:srgbClr val="FF0000"/>
                </a:solidFill>
              </a:rPr>
              <a:t>)</a:t>
            </a:r>
            <a:endParaRPr lang="th-TH" sz="2000" b="1" dirty="0"/>
          </a:p>
        </p:txBody>
      </p:sp>
    </p:spTree>
    <p:extLst>
      <p:ext uri="{BB962C8B-B14F-4D97-AF65-F5344CB8AC3E}">
        <p14:creationId xmlns:p14="http://schemas.microsoft.com/office/powerpoint/2010/main" val="380689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1578114"/>
            <a:ext cx="28053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th-TH" sz="2000" dirty="0" smtClean="0"/>
              <a:t> </a:t>
            </a:r>
            <a:r>
              <a:rPr lang="en-US" sz="2000" dirty="0" smtClean="0"/>
              <a:t>Asia Pacific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th-TH" sz="2000" dirty="0" smtClean="0"/>
              <a:t> </a:t>
            </a:r>
            <a:r>
              <a:rPr lang="en-US" sz="2000" dirty="0" smtClean="0"/>
              <a:t>Southeast </a:t>
            </a:r>
            <a:r>
              <a:rPr lang="en-US" sz="2000" dirty="0"/>
              <a:t>Asia</a:t>
            </a:r>
          </a:p>
        </p:txBody>
      </p:sp>
      <p:sp>
        <p:nvSpPr>
          <p:cNvPr id="7" name="Rectangle 6"/>
          <p:cNvSpPr/>
          <p:nvPr/>
        </p:nvSpPr>
        <p:spPr>
          <a:xfrm>
            <a:off x="547468" y="1066800"/>
            <a:ext cx="44406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i="1" dirty="0" smtClean="0">
                <a:solidFill>
                  <a:srgbClr val="0070C0"/>
                </a:solidFill>
              </a:rPr>
              <a:t>Regional </a:t>
            </a:r>
            <a:r>
              <a:rPr lang="en-US" sz="2200" b="1" i="1" dirty="0">
                <a:solidFill>
                  <a:srgbClr val="0070C0"/>
                </a:solidFill>
              </a:rPr>
              <a:t>disaster management </a:t>
            </a:r>
            <a:endParaRPr lang="en-US" sz="2200" dirty="0"/>
          </a:p>
        </p:txBody>
      </p:sp>
      <p:sp>
        <p:nvSpPr>
          <p:cNvPr id="8" name="Rectangle 7"/>
          <p:cNvSpPr/>
          <p:nvPr/>
        </p:nvSpPr>
        <p:spPr>
          <a:xfrm>
            <a:off x="1229846" y="3019961"/>
            <a:ext cx="58567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n-US" sz="2000" dirty="0"/>
              <a:t>M</a:t>
            </a:r>
            <a:r>
              <a:rPr lang="en-US" sz="2000" dirty="0" smtClean="0"/>
              <a:t>oney </a:t>
            </a:r>
            <a:endParaRPr lang="th-TH" sz="20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/>
              <a:t>R</a:t>
            </a:r>
            <a:r>
              <a:rPr lang="en-US" sz="2000" dirty="0" smtClean="0"/>
              <a:t>elief Supplies </a:t>
            </a:r>
            <a:endParaRPr lang="th-TH" sz="20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Medical Teams </a:t>
            </a:r>
            <a:endParaRPr lang="th-TH" sz="2000" dirty="0" smtClean="0">
              <a:latin typeface="Arial" pitchFamily="34" charset="0"/>
              <a:cs typeface="Arial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Regional </a:t>
            </a:r>
            <a:r>
              <a:rPr lang="en-US" sz="2000" dirty="0"/>
              <a:t>Disaster Response </a:t>
            </a:r>
            <a:r>
              <a:rPr lang="en-US" sz="2000" dirty="0" smtClean="0"/>
              <a:t>Team  </a:t>
            </a:r>
            <a:r>
              <a:rPr lang="th-TH" sz="2000" dirty="0" smtClean="0"/>
              <a:t>(</a:t>
            </a:r>
            <a:r>
              <a:rPr lang="en-US" sz="2000" dirty="0" smtClean="0"/>
              <a:t>RDRT</a:t>
            </a:r>
            <a:r>
              <a:rPr lang="th-TH" sz="2000" dirty="0" smtClean="0"/>
              <a:t>)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533400" y="2486561"/>
            <a:ext cx="571342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i="1" dirty="0" smtClean="0">
                <a:solidFill>
                  <a:srgbClr val="0070C0"/>
                </a:solidFill>
              </a:rPr>
              <a:t>Engaging regional </a:t>
            </a:r>
            <a:r>
              <a:rPr lang="en-US" sz="2200" b="1" i="1" dirty="0">
                <a:solidFill>
                  <a:srgbClr val="0070C0"/>
                </a:solidFill>
              </a:rPr>
              <a:t>disaster management </a:t>
            </a:r>
            <a:endParaRPr lang="en-US" sz="2200" dirty="0"/>
          </a:p>
        </p:txBody>
      </p:sp>
      <p:pic>
        <p:nvPicPr>
          <p:cNvPr id="10" name="Picture 2" descr="DSCN26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3672" y="4571999"/>
            <a:ext cx="2667000" cy="1948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medical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4572000"/>
            <a:ext cx="2881532" cy="1948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881" y="4571998"/>
            <a:ext cx="2598119" cy="1948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FF"/>
                    </a:gs>
                    <a:gs pos="100000">
                      <a:srgbClr val="FFAFCA"/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794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700748"/>
            <a:ext cx="80010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Asia </a:t>
            </a:r>
            <a:r>
              <a:rPr lang="en-US" sz="2000" dirty="0"/>
              <a:t>Pacific ;  FACT,  ERU </a:t>
            </a:r>
            <a:endParaRPr lang="en-US" sz="2000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Southeast </a:t>
            </a:r>
            <a:r>
              <a:rPr lang="en-US" sz="2000" dirty="0"/>
              <a:t>Asia ;  RDRT,  </a:t>
            </a:r>
            <a:r>
              <a:rPr lang="en-US" sz="2000" dirty="0" smtClean="0"/>
              <a:t>RDMC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ASEAN </a:t>
            </a:r>
            <a:r>
              <a:rPr lang="en-US" sz="2000" dirty="0"/>
              <a:t>Agreement </a:t>
            </a:r>
            <a:endParaRPr lang="en-US" sz="2000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ASEAN </a:t>
            </a:r>
            <a:r>
              <a:rPr lang="en-US" sz="2000" dirty="0"/>
              <a:t>Coordinating Centre for</a:t>
            </a:r>
            <a:r>
              <a:rPr lang="th-TH" sz="2000" dirty="0"/>
              <a:t> </a:t>
            </a:r>
            <a:r>
              <a:rPr lang="en-US" sz="2000" dirty="0"/>
              <a:t>Humanitarian Assistance</a:t>
            </a:r>
            <a:r>
              <a:rPr lang="th-TH" sz="2000" dirty="0"/>
              <a:t> </a:t>
            </a:r>
            <a:r>
              <a:rPr lang="en-US" sz="2000" dirty="0"/>
              <a:t>[AHA]</a:t>
            </a:r>
            <a:r>
              <a:rPr lang="th-TH" sz="2000" dirty="0"/>
              <a:t> </a:t>
            </a:r>
            <a:endParaRPr lang="en-US" sz="20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ASEAN </a:t>
            </a:r>
            <a:r>
              <a:rPr lang="en-US" sz="2000" dirty="0"/>
              <a:t>Agreement on Disaster Management</a:t>
            </a:r>
            <a:r>
              <a:rPr lang="th-TH" sz="2000" dirty="0"/>
              <a:t> </a:t>
            </a:r>
            <a:r>
              <a:rPr lang="en-US" sz="2000" dirty="0"/>
              <a:t>and Emergency Response</a:t>
            </a:r>
            <a:r>
              <a:rPr lang="th-TH" sz="2000" dirty="0"/>
              <a:t> </a:t>
            </a:r>
            <a:r>
              <a:rPr lang="en-US" sz="2000" dirty="0"/>
              <a:t> [AADMER] </a:t>
            </a:r>
            <a:endParaRPr lang="en-US" sz="2000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ASEAN</a:t>
            </a:r>
            <a:r>
              <a:rPr lang="th-TH" sz="2000" dirty="0" smtClean="0"/>
              <a:t> </a:t>
            </a:r>
            <a:r>
              <a:rPr lang="en-US" sz="2000" dirty="0"/>
              <a:t>Regional Disaster Emergency Response Simulation Exercise</a:t>
            </a:r>
            <a:r>
              <a:rPr lang="th-TH" sz="2000" dirty="0"/>
              <a:t> </a:t>
            </a:r>
            <a:r>
              <a:rPr lang="en-US" sz="2000" dirty="0"/>
              <a:t> [</a:t>
            </a:r>
            <a:r>
              <a:rPr lang="en-US" sz="2000" dirty="0" smtClean="0"/>
              <a:t>ARDEX]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Military </a:t>
            </a:r>
            <a:r>
              <a:rPr lang="en-US" sz="2000" dirty="0"/>
              <a:t>Agreement </a:t>
            </a:r>
            <a:endParaRPr lang="en-US" sz="2000" dirty="0" smtClean="0"/>
          </a:p>
          <a:p>
            <a:pPr marL="342900" lvl="0" indent="-342900">
              <a:buFont typeface="Arial" pitchFamily="34" charset="0"/>
              <a:buChar char="•"/>
            </a:pPr>
            <a:r>
              <a:rPr lang="en-US" sz="2000" dirty="0" smtClean="0"/>
              <a:t>Bilateral</a:t>
            </a:r>
            <a:endParaRPr lang="en-US" sz="2000" dirty="0"/>
          </a:p>
          <a:p>
            <a:pPr marL="285750" lvl="0" indent="-285750">
              <a:buFont typeface="Arial" pitchFamily="34" charset="0"/>
              <a:buChar char="•"/>
            </a:pP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547468" y="1066800"/>
            <a:ext cx="559396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i="1" dirty="0" smtClean="0">
                <a:solidFill>
                  <a:srgbClr val="0070C0"/>
                </a:solidFill>
              </a:rPr>
              <a:t>Tools in regional </a:t>
            </a:r>
            <a:r>
              <a:rPr lang="en-US" sz="2200" b="1" i="1" dirty="0">
                <a:solidFill>
                  <a:srgbClr val="0070C0"/>
                </a:solidFill>
              </a:rPr>
              <a:t>disaster management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8236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7468" y="1219200"/>
            <a:ext cx="854272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i="1" dirty="0">
                <a:solidFill>
                  <a:srgbClr val="0070C0"/>
                </a:solidFill>
              </a:rPr>
              <a:t>Meeting and Coordinating in </a:t>
            </a:r>
            <a:r>
              <a:rPr lang="en-US" sz="2200" b="1" i="1" dirty="0" smtClean="0">
                <a:solidFill>
                  <a:srgbClr val="0070C0"/>
                </a:solidFill>
              </a:rPr>
              <a:t>regional </a:t>
            </a:r>
            <a:r>
              <a:rPr lang="en-US" sz="2200" b="1" i="1" dirty="0">
                <a:solidFill>
                  <a:srgbClr val="0070C0"/>
                </a:solidFill>
              </a:rPr>
              <a:t>disaster management </a:t>
            </a:r>
            <a:endParaRPr lang="en-US" sz="2200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1066800" y="2057400"/>
            <a:ext cx="7467600" cy="449580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>
              <a:lnSpc>
                <a:spcPct val="8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Disaster Risk Reduction in Regional Meeting</a:t>
            </a:r>
          </a:p>
          <a:p>
            <a:pPr algn="thaiDist">
              <a:lnSpc>
                <a:spcPct val="80000"/>
              </a:lnSpc>
            </a:pPr>
            <a:r>
              <a:rPr lang="en-US" sz="2200" dirty="0">
                <a:latin typeface="Arial" pitchFamily="34" charset="0"/>
                <a:cs typeface="Arial" pitchFamily="34" charset="0"/>
              </a:rPr>
              <a:t>Disaster Risk Reduction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Committee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Meeting</a:t>
            </a:r>
          </a:p>
          <a:p>
            <a:pPr algn="thaiDist">
              <a:lnSpc>
                <a:spcPct val="8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Relief of Recovery Meeting [R2R]</a:t>
            </a:r>
          </a:p>
          <a:p>
            <a:pPr algn="thaiDist">
              <a:lnSpc>
                <a:spcPct val="8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Disaster Risk Reduction in Asia and the Pacific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Meeting</a:t>
            </a:r>
          </a:p>
          <a:p>
            <a:pPr algn="thaiDist">
              <a:lnSpc>
                <a:spcPct val="8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Warehouse &amp; Transportation for Southeast Asia National Societies 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Meeting</a:t>
            </a:r>
          </a:p>
          <a:p>
            <a:pPr algn="thaiDist">
              <a:lnSpc>
                <a:spcPct val="8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Restoring Family Link </a:t>
            </a:r>
            <a:r>
              <a:rPr lang="th-TH" sz="2200" dirty="0" smtClean="0">
                <a:latin typeface="Arial" pitchFamily="34" charset="0"/>
                <a:cs typeface="Tahoma" pitchFamily="34" charset="0"/>
              </a:rPr>
              <a:t>(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RFL</a:t>
            </a:r>
            <a:r>
              <a:rPr lang="th-TH" sz="2200" dirty="0" smtClean="0">
                <a:latin typeface="Arial" pitchFamily="34" charset="0"/>
                <a:cs typeface="Tahoma" pitchFamily="34" charset="0"/>
              </a:rPr>
              <a:t>)</a:t>
            </a:r>
            <a:endParaRPr lang="th-TH" sz="2200" dirty="0" smtClean="0">
              <a:latin typeface="Arial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86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77" y="0"/>
            <a:ext cx="4424848" cy="334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323" y="10298"/>
            <a:ext cx="4690319" cy="332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334082"/>
            <a:ext cx="3962401" cy="352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340262"/>
            <a:ext cx="5169241" cy="35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978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9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5891" name="Rectangle 3"/>
          <p:cNvSpPr>
            <a:spLocks noChangeArrowheads="1"/>
          </p:cNvSpPr>
          <p:nvPr/>
        </p:nvSpPr>
        <p:spPr bwMode="auto">
          <a:xfrm>
            <a:off x="12700" y="6396038"/>
            <a:ext cx="9131300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500" b="1" dirty="0" smtClean="0">
                <a:solidFill>
                  <a:srgbClr val="0070C0"/>
                </a:solidFill>
              </a:rPr>
              <a:t>TRCS and ICRC Meeting in Medical </a:t>
            </a:r>
            <a:r>
              <a:rPr lang="en-US" sz="1500" b="1" dirty="0">
                <a:solidFill>
                  <a:srgbClr val="0070C0"/>
                </a:solidFill>
              </a:rPr>
              <a:t>Services Preparedness during the anti-government </a:t>
            </a:r>
            <a:r>
              <a:rPr lang="en-US" sz="1500" b="1" dirty="0" smtClean="0">
                <a:solidFill>
                  <a:srgbClr val="0070C0"/>
                </a:solidFill>
              </a:rPr>
              <a:t>protests</a:t>
            </a:r>
            <a:endParaRPr lang="en-US" sz="15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7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6915" name="Rectangle 3"/>
          <p:cNvSpPr>
            <a:spLocks noChangeArrowheads="1"/>
          </p:cNvSpPr>
          <p:nvPr/>
        </p:nvSpPr>
        <p:spPr bwMode="auto">
          <a:xfrm>
            <a:off x="0" y="6336268"/>
            <a:ext cx="914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Mekong River Basin Cooperation and Coordination </a:t>
            </a:r>
            <a:r>
              <a:rPr lang="en-US" b="1" dirty="0" smtClean="0">
                <a:solidFill>
                  <a:srgbClr val="0070C0"/>
                </a:solidFill>
              </a:rPr>
              <a:t>Workshop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703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3668" y="2362200"/>
            <a:ext cx="7986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rgbClr val="0070C0"/>
                </a:solidFill>
              </a:rPr>
              <a:t>The role of Thai Red Cross as auxiliary to national authorities for </a:t>
            </a:r>
          </a:p>
          <a:p>
            <a:pPr algn="ctr"/>
            <a:r>
              <a:rPr lang="en-US" sz="3200" b="1" i="1" dirty="0" smtClean="0">
                <a:solidFill>
                  <a:srgbClr val="0070C0"/>
                </a:solidFill>
              </a:rPr>
              <a:t>disaster management in Thailand </a:t>
            </a:r>
            <a:endParaRPr lang="en-GB" sz="32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11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86" y="82024"/>
            <a:ext cx="3600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b="1" dirty="0" smtClean="0">
                <a:solidFill>
                  <a:srgbClr val="0070C0"/>
                </a:solidFill>
              </a:rPr>
              <a:t>ARDEX-2013, Vietnam</a:t>
            </a:r>
            <a:r>
              <a:rPr lang="en-GB" b="1" dirty="0">
                <a:solidFill>
                  <a:srgbClr val="0070C0"/>
                </a:solidFill>
              </a:rPr>
              <a:t> </a:t>
            </a:r>
            <a:endParaRPr lang="en-GB" sz="14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53" y="533400"/>
            <a:ext cx="4008107" cy="300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606" y="533400"/>
            <a:ext cx="4008107" cy="3006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-48748" y="3745468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b="1" dirty="0">
                <a:solidFill>
                  <a:srgbClr val="0070C0"/>
                </a:solidFill>
              </a:rPr>
              <a:t>ASEAN Day on Disaster Management (ADDM)</a:t>
            </a:r>
            <a:r>
              <a:rPr lang="en-GB" dirty="0"/>
              <a:t> </a:t>
            </a:r>
            <a:endParaRPr lang="en-GB" sz="1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50" y="4229100"/>
            <a:ext cx="3978275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544" y="4205163"/>
            <a:ext cx="4104456" cy="261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49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152400" y="152400"/>
            <a:ext cx="65527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b="1" dirty="0" smtClean="0">
                <a:solidFill>
                  <a:srgbClr val="0070C0"/>
                </a:solidFill>
              </a:rPr>
              <a:t>ARF </a:t>
            </a:r>
            <a:r>
              <a:rPr lang="en-US" b="1" dirty="0" err="1" smtClean="0">
                <a:solidFill>
                  <a:srgbClr val="0070C0"/>
                </a:solidFill>
              </a:rPr>
              <a:t>DiREx</a:t>
            </a:r>
            <a:r>
              <a:rPr lang="en-US" b="1" dirty="0" smtClean="0">
                <a:solidFill>
                  <a:srgbClr val="0070C0"/>
                </a:solidFill>
              </a:rPr>
              <a:t> 2013, </a:t>
            </a:r>
            <a:r>
              <a:rPr lang="en-US" b="1" dirty="0" err="1" smtClean="0">
                <a:solidFill>
                  <a:srgbClr val="0070C0"/>
                </a:solidFill>
              </a:rPr>
              <a:t>Phetburi</a:t>
            </a:r>
            <a:r>
              <a:rPr lang="en-US" b="1" dirty="0" smtClean="0">
                <a:solidFill>
                  <a:srgbClr val="0070C0"/>
                </a:solidFill>
              </a:rPr>
              <a:t>, Thailand</a:t>
            </a:r>
            <a:r>
              <a:rPr lang="en-GB" dirty="0"/>
              <a:t> </a:t>
            </a:r>
            <a:endParaRPr lang="en-GB" sz="1400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85" y="609600"/>
            <a:ext cx="4132975" cy="273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609600"/>
            <a:ext cx="3962400" cy="273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39" y="3526386"/>
            <a:ext cx="412280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818" y="3526387"/>
            <a:ext cx="3947984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520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" y="2819400"/>
            <a:ext cx="91440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Regional Disaster Response </a:t>
            </a:r>
            <a:r>
              <a:rPr lang="en-US" b="1" dirty="0" smtClean="0">
                <a:solidFill>
                  <a:srgbClr val="0070C0"/>
                </a:solidFill>
              </a:rPr>
              <a:t>Team Meeting,  28-29 October 2014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4648201" cy="274319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1" y="0"/>
            <a:ext cx="4495800" cy="27432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3515499"/>
            <a:ext cx="4572002" cy="27432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1404" y="3515499"/>
            <a:ext cx="4592595" cy="27432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6400800"/>
            <a:ext cx="914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0070C0"/>
                </a:solidFill>
              </a:rPr>
              <a:t>AHA Centre and ASEAN </a:t>
            </a:r>
            <a:r>
              <a:rPr lang="en-US" b="1" dirty="0">
                <a:solidFill>
                  <a:srgbClr val="0070C0"/>
                </a:solidFill>
              </a:rPr>
              <a:t>Socio-Cultural Community (ASCC</a:t>
            </a:r>
            <a:r>
              <a:rPr lang="en-US" b="1" dirty="0" smtClean="0">
                <a:solidFill>
                  <a:srgbClr val="0070C0"/>
                </a:solidFill>
              </a:rPr>
              <a:t>),  22 October 2014 </a:t>
            </a:r>
            <a:r>
              <a:rPr lang="th-TH" b="1" dirty="0" smtClean="0">
                <a:solidFill>
                  <a:srgbClr val="0070C0"/>
                </a:solidFill>
              </a:rPr>
              <a:t> </a:t>
            </a:r>
            <a:r>
              <a:rPr lang="en-US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9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79468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Inspiring </a:t>
            </a:r>
            <a:r>
              <a:rPr lang="en-US" b="1" dirty="0" smtClean="0">
                <a:solidFill>
                  <a:srgbClr val="0070C0"/>
                </a:solidFill>
              </a:rPr>
              <a:t> Innovation  </a:t>
            </a:r>
            <a:r>
              <a:rPr lang="en-US" b="1" dirty="0">
                <a:solidFill>
                  <a:srgbClr val="0070C0"/>
                </a:solidFill>
              </a:rPr>
              <a:t>in </a:t>
            </a:r>
            <a:r>
              <a:rPr lang="en-US" b="1" dirty="0" smtClean="0">
                <a:solidFill>
                  <a:srgbClr val="0070C0"/>
                </a:solidFill>
              </a:rPr>
              <a:t> Asia </a:t>
            </a:r>
            <a:r>
              <a:rPr lang="en-US" b="1" dirty="0">
                <a:solidFill>
                  <a:srgbClr val="0070C0"/>
                </a:solidFill>
              </a:rPr>
              <a:t>Pacific in a new era of influence and </a:t>
            </a:r>
            <a:r>
              <a:rPr lang="en-US" b="1" dirty="0">
                <a:solidFill>
                  <a:srgbClr val="0070C0"/>
                </a:solidFill>
              </a:rPr>
              <a:t>action </a:t>
            </a:r>
            <a:r>
              <a:rPr lang="en-US" b="1" dirty="0" smtClean="0">
                <a:solidFill>
                  <a:srgbClr val="0070C0"/>
                </a:solidFill>
              </a:rPr>
              <a:t>meeting China, 21-24 October 2014</a:t>
            </a:r>
            <a:endParaRPr lang="en-US" b="1" dirty="0">
              <a:solidFill>
                <a:srgbClr val="0070C0"/>
              </a:solidFill>
            </a:endParaRPr>
          </a:p>
        </p:txBody>
      </p:sp>
      <p:pic>
        <p:nvPicPr>
          <p:cNvPr id="2050" name="Picture 2" descr="http://www.rtrc.in.th/images/article/news2416/t20141121094838_468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0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rtrc.in.th/images/article/news2416/t20141121094901_468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0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rtrc.in.th/images/article/news2416/t20141121094835_468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0"/>
            <a:ext cx="2667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681799"/>
            <a:ext cx="4152901" cy="26845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757" y="3681799"/>
            <a:ext cx="3962401" cy="268450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400800"/>
            <a:ext cx="91440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700" b="1" dirty="0">
                <a:solidFill>
                  <a:srgbClr val="0070C0"/>
                </a:solidFill>
              </a:rPr>
              <a:t>5th Meeting of the ASEAN Committee on Disaster </a:t>
            </a:r>
            <a:r>
              <a:rPr lang="en-US" sz="1700" b="1" dirty="0" smtClean="0">
                <a:solidFill>
                  <a:srgbClr val="0070C0"/>
                </a:solidFill>
              </a:rPr>
              <a:t>Management, 11-18 </a:t>
            </a:r>
            <a:r>
              <a:rPr lang="en-US" sz="1700" b="1" dirty="0">
                <a:solidFill>
                  <a:srgbClr val="0070C0"/>
                </a:solidFill>
              </a:rPr>
              <a:t>October 2014</a:t>
            </a:r>
          </a:p>
          <a:p>
            <a:pPr algn="ctr"/>
            <a:r>
              <a:rPr lang="en-US" b="1" dirty="0" smtClean="0">
                <a:solidFill>
                  <a:srgbClr val="0070C0"/>
                </a:solidFill>
              </a:rPr>
              <a:t> </a:t>
            </a:r>
            <a:endParaRPr lang="en-US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7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000" y="2057400"/>
            <a:ext cx="84417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2600" b="1" i="1" dirty="0">
                <a:solidFill>
                  <a:srgbClr val="0070C0"/>
                </a:solidFill>
              </a:rPr>
              <a:t>Any challenges, opportunities, best practices or lessons learned for Thai Red Cross when coordinating with the Thai government and international assisting actors in disaster </a:t>
            </a:r>
            <a:r>
              <a:rPr lang="en-US" sz="2600" b="1" i="1" dirty="0" smtClean="0">
                <a:solidFill>
                  <a:srgbClr val="0070C0"/>
                </a:solidFill>
              </a:rPr>
              <a:t>response    </a:t>
            </a:r>
            <a:endParaRPr lang="th-TH" sz="2600" b="1" i="1" dirty="0">
              <a:solidFill>
                <a:srgbClr val="0070C0"/>
              </a:solidFill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1905000" y="3867090"/>
            <a:ext cx="54954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0000"/>
                </a:solidFill>
              </a:rPr>
              <a:t>(RCRC Movement, the UN, other NGOs etc.</a:t>
            </a:r>
            <a:r>
              <a:rPr lang="th-TH" sz="2000" b="1" dirty="0">
                <a:solidFill>
                  <a:srgbClr val="FF0000"/>
                </a:solidFill>
              </a:rPr>
              <a:t>)</a:t>
            </a:r>
            <a:endParaRPr lang="th-TH" sz="2000" b="1" dirty="0"/>
          </a:p>
        </p:txBody>
      </p:sp>
    </p:spTree>
    <p:extLst>
      <p:ext uri="{BB962C8B-B14F-4D97-AF65-F5344CB8AC3E}">
        <p14:creationId xmlns:p14="http://schemas.microsoft.com/office/powerpoint/2010/main" val="3852999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17157" y="1079157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rgbClr val="0070C0"/>
                </a:solidFill>
              </a:rPr>
              <a:t>External Challenges</a:t>
            </a:r>
            <a:r>
              <a:rPr lang="th-TH" sz="2200" b="1" i="1" dirty="0" smtClean="0">
                <a:solidFill>
                  <a:srgbClr val="0070C0"/>
                </a:solidFill>
              </a:rPr>
              <a:t> </a:t>
            </a:r>
            <a:r>
              <a:rPr lang="en-US" sz="2200" b="1" i="1" dirty="0" smtClean="0">
                <a:solidFill>
                  <a:srgbClr val="0070C0"/>
                </a:solidFill>
              </a:rPr>
              <a:t>:</a:t>
            </a:r>
          </a:p>
          <a:p>
            <a:endParaRPr lang="en-US" dirty="0"/>
          </a:p>
        </p:txBody>
      </p:sp>
      <p:sp>
        <p:nvSpPr>
          <p:cNvPr id="9" name="ชื่อเรื่อง 1"/>
          <p:cNvSpPr txBox="1">
            <a:spLocks/>
          </p:cNvSpPr>
          <p:nvPr/>
        </p:nvSpPr>
        <p:spPr>
          <a:xfrm>
            <a:off x="3345717" y="3124200"/>
            <a:ext cx="5484440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endParaRPr lang="en-US" sz="2400" b="1" dirty="0" smtClean="0"/>
          </a:p>
          <a:p>
            <a:pPr marL="571500" indent="-571500" algn="l">
              <a:buFont typeface="Arial" pitchFamily="34" charset="0"/>
              <a:buChar char="•"/>
            </a:pPr>
            <a:endParaRPr lang="en-US" sz="2400" b="1" dirty="0">
              <a:solidFill>
                <a:srgbClr val="0000CC"/>
              </a:solidFill>
            </a:endParaRP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00CC"/>
                </a:solidFill>
              </a:rPr>
              <a:t>National / NS : </a:t>
            </a:r>
          </a:p>
          <a:p>
            <a:pPr algn="l"/>
            <a:r>
              <a:rPr lang="en-US" sz="2400" dirty="0"/>
              <a:t> </a:t>
            </a:r>
            <a:r>
              <a:rPr lang="en-US" sz="2400" dirty="0" smtClean="0"/>
              <a:t>           - Gov. – DDPM</a:t>
            </a:r>
          </a:p>
          <a:p>
            <a:pPr algn="l"/>
            <a:r>
              <a:rPr lang="en-US" sz="2400" dirty="0"/>
              <a:t> </a:t>
            </a:r>
            <a:r>
              <a:rPr lang="en-US" sz="2400" dirty="0" smtClean="0"/>
              <a:t>           - NGO</a:t>
            </a:r>
          </a:p>
          <a:p>
            <a:pPr algn="l"/>
            <a:r>
              <a:rPr lang="en-US" sz="2400" dirty="0"/>
              <a:t> </a:t>
            </a:r>
            <a:r>
              <a:rPr lang="en-US" sz="2400" dirty="0" smtClean="0"/>
              <a:t>           - Private Sector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00CC"/>
                </a:solidFill>
              </a:rPr>
              <a:t>Regional </a:t>
            </a:r>
          </a:p>
          <a:p>
            <a:pPr algn="l"/>
            <a:r>
              <a:rPr lang="en-US" sz="2400" dirty="0"/>
              <a:t> </a:t>
            </a:r>
            <a:r>
              <a:rPr lang="en-US" sz="2400" dirty="0" smtClean="0"/>
              <a:t>           - ASEAN / IFRC / Zone </a:t>
            </a:r>
            <a:r>
              <a:rPr lang="en-US" sz="2400" dirty="0"/>
              <a:t>Facilitate Coordinate</a:t>
            </a:r>
          </a:p>
          <a:p>
            <a:pPr algn="l"/>
            <a:r>
              <a:rPr lang="en-US" sz="2400" dirty="0"/>
              <a:t> </a:t>
            </a:r>
            <a:r>
              <a:rPr lang="en-US" sz="2400" dirty="0" smtClean="0"/>
              <a:t>           - Asia Pacific</a:t>
            </a:r>
          </a:p>
          <a:p>
            <a:pPr marL="342900" indent="-342900"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00CC"/>
                </a:solidFill>
              </a:rPr>
              <a:t>Internal Global</a:t>
            </a:r>
          </a:p>
          <a:p>
            <a:pPr algn="l"/>
            <a:r>
              <a:rPr lang="en-US" sz="2400" b="1" dirty="0"/>
              <a:t> </a:t>
            </a:r>
            <a:r>
              <a:rPr lang="en-US" sz="2400" b="1" dirty="0" smtClean="0"/>
              <a:t>           </a:t>
            </a:r>
            <a:r>
              <a:rPr lang="en-US" sz="2400" dirty="0" smtClean="0"/>
              <a:t>- America</a:t>
            </a:r>
            <a:endParaRPr lang="en-US" sz="2400" dirty="0"/>
          </a:p>
          <a:p>
            <a:pPr algn="l"/>
            <a:r>
              <a:rPr lang="en-US" sz="2400" dirty="0"/>
              <a:t> </a:t>
            </a:r>
            <a:r>
              <a:rPr lang="en-US" sz="2400" dirty="0" smtClean="0"/>
              <a:t>           - Europe</a:t>
            </a:r>
            <a:endParaRPr lang="en-US" sz="2400" dirty="0"/>
          </a:p>
          <a:p>
            <a:pPr algn="l"/>
            <a:endParaRPr lang="en-US" sz="2400" dirty="0" smtClean="0">
              <a:solidFill>
                <a:srgbClr val="0000CC"/>
              </a:solidFill>
            </a:endParaRPr>
          </a:p>
          <a:p>
            <a:pPr marL="571500" indent="-571500">
              <a:buFont typeface="Arial" pitchFamily="34" charset="0"/>
              <a:buChar char="•"/>
            </a:pPr>
            <a:endParaRPr lang="en-US" sz="3600" dirty="0" smtClean="0"/>
          </a:p>
          <a:p>
            <a:pPr marL="571500" indent="-571500">
              <a:buFont typeface="Arial" pitchFamily="34" charset="0"/>
              <a:buChar char="•"/>
            </a:pPr>
            <a:endParaRPr lang="th-TH" sz="3600" dirty="0"/>
          </a:p>
        </p:txBody>
      </p:sp>
      <p:sp>
        <p:nvSpPr>
          <p:cNvPr id="10" name="ชื่อเรื่อง 1"/>
          <p:cNvSpPr txBox="1">
            <a:spLocks/>
          </p:cNvSpPr>
          <p:nvPr/>
        </p:nvSpPr>
        <p:spPr>
          <a:xfrm>
            <a:off x="2487639" y="1924878"/>
            <a:ext cx="3960440" cy="697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 smtClean="0"/>
              <a:t>CSR </a:t>
            </a:r>
          </a:p>
          <a:p>
            <a:r>
              <a:rPr lang="en-US" sz="2000" b="1" dirty="0" smtClean="0"/>
              <a:t>DM </a:t>
            </a:r>
            <a:r>
              <a:rPr lang="th-TH" sz="2000" b="1" dirty="0" smtClean="0"/>
              <a:t>/ </a:t>
            </a:r>
            <a:r>
              <a:rPr lang="en-US" sz="2000" b="1" dirty="0" smtClean="0"/>
              <a:t>Health </a:t>
            </a:r>
            <a:r>
              <a:rPr lang="th-TH" sz="2000" b="1" dirty="0" smtClean="0"/>
              <a:t>/ </a:t>
            </a:r>
            <a:r>
              <a:rPr lang="en-US" sz="2000" b="1" dirty="0" smtClean="0"/>
              <a:t>OD</a:t>
            </a:r>
            <a:endParaRPr lang="th-TH" sz="2000" b="1" dirty="0"/>
          </a:p>
        </p:txBody>
      </p:sp>
      <p:sp>
        <p:nvSpPr>
          <p:cNvPr id="13" name="ชื่อเรื่อง 1"/>
          <p:cNvSpPr txBox="1">
            <a:spLocks/>
          </p:cNvSpPr>
          <p:nvPr/>
        </p:nvSpPr>
        <p:spPr>
          <a:xfrm>
            <a:off x="371957" y="4596714"/>
            <a:ext cx="2895600" cy="6096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400" b="1" dirty="0" smtClean="0"/>
          </a:p>
          <a:p>
            <a:endParaRPr lang="en-US" sz="2400" b="1" dirty="0" smtClean="0"/>
          </a:p>
          <a:p>
            <a:r>
              <a:rPr lang="en-US" sz="3800" b="1" dirty="0" smtClean="0"/>
              <a:t>Silo Mentality Practice</a:t>
            </a:r>
          </a:p>
          <a:p>
            <a:pPr marL="571500" indent="-571500">
              <a:buFont typeface="Arial" pitchFamily="34" charset="0"/>
              <a:buChar char="•"/>
            </a:pPr>
            <a:endParaRPr lang="th-TH" sz="3600" dirty="0"/>
          </a:p>
        </p:txBody>
      </p:sp>
      <p:sp>
        <p:nvSpPr>
          <p:cNvPr id="14" name="Rectangle 13"/>
          <p:cNvSpPr/>
          <p:nvPr/>
        </p:nvSpPr>
        <p:spPr>
          <a:xfrm>
            <a:off x="3001838" y="2603157"/>
            <a:ext cx="3086099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0000CC"/>
                </a:solidFill>
              </a:rPr>
              <a:t>Key Stakeholder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56287" y="2925417"/>
            <a:ext cx="228931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/>
              <a:t>Materials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56286" y="3429000"/>
            <a:ext cx="228931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 smtClean="0"/>
              <a:t>           Money</a:t>
            </a:r>
            <a:r>
              <a:rPr lang="en-US" b="1" dirty="0"/>
              <a:t>	</a:t>
            </a:r>
            <a:endParaRPr lang="en-US" b="1" dirty="0" smtClean="0"/>
          </a:p>
          <a:p>
            <a:r>
              <a:rPr lang="en-US" dirty="0" smtClean="0"/>
              <a:t>           </a:t>
            </a:r>
            <a:r>
              <a:rPr lang="en-US" sz="1600" dirty="0" smtClean="0"/>
              <a:t>- Donor</a:t>
            </a:r>
            <a:r>
              <a:rPr lang="en-US" sz="1600" dirty="0"/>
              <a:t>	</a:t>
            </a:r>
            <a:endParaRPr lang="en-US" sz="1600" dirty="0" smtClean="0"/>
          </a:p>
          <a:p>
            <a:r>
              <a:rPr lang="en-US" sz="1600" dirty="0" smtClean="0"/>
              <a:t>            - </a:t>
            </a:r>
            <a:r>
              <a:rPr lang="en-US" sz="1600" dirty="0"/>
              <a:t>TRC </a:t>
            </a:r>
            <a:r>
              <a:rPr lang="en-US" sz="1600" dirty="0" smtClean="0"/>
              <a:t>: </a:t>
            </a:r>
            <a:r>
              <a:rPr lang="en-US" sz="1600" dirty="0"/>
              <a:t>Relief 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478875" y="2967335"/>
            <a:ext cx="2220281" cy="861774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/>
              <a:t>Entry Point - NS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/>
              <a:t>SOP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/>
              <a:t>RDRT </a:t>
            </a:r>
          </a:p>
        </p:txBody>
      </p:sp>
      <p:cxnSp>
        <p:nvCxnSpPr>
          <p:cNvPr id="18" name="Elbow Connector 17"/>
          <p:cNvCxnSpPr>
            <a:endCxn id="17" idx="1"/>
          </p:cNvCxnSpPr>
          <p:nvPr/>
        </p:nvCxnSpPr>
        <p:spPr>
          <a:xfrm flipV="1">
            <a:off x="4876800" y="3398222"/>
            <a:ext cx="1602075" cy="743084"/>
          </a:xfrm>
          <a:prstGeom prst="bentConnector3">
            <a:avLst>
              <a:gd name="adj1" fmla="val 70825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18"/>
          <p:cNvCxnSpPr>
            <a:endCxn id="15" idx="3"/>
          </p:cNvCxnSpPr>
          <p:nvPr/>
        </p:nvCxnSpPr>
        <p:spPr>
          <a:xfrm rot="10800000">
            <a:off x="2645602" y="3110083"/>
            <a:ext cx="687759" cy="184666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91899" y="3294750"/>
            <a:ext cx="0" cy="59591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6" idx="3"/>
          </p:cNvCxnSpPr>
          <p:nvPr/>
        </p:nvCxnSpPr>
        <p:spPr>
          <a:xfrm flipH="1">
            <a:off x="2645601" y="3890665"/>
            <a:ext cx="34388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rot="5400000">
            <a:off x="2640789" y="3584455"/>
            <a:ext cx="1461914" cy="51317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133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0" y="34290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/>
          <a:lstStyle>
            <a:lvl1pPr eaLnBrk="0" hangingPunct="0"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1pPr>
            <a:lvl2pPr marL="742950" indent="-285750" eaLnBrk="0" hangingPunct="0"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2pPr>
            <a:lvl3pPr marL="1143000" indent="-228600" eaLnBrk="0" hangingPunct="0"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3pPr>
            <a:lvl4pPr marL="1600200" indent="-228600" eaLnBrk="0" hangingPunct="0"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4pPr>
            <a:lvl5pPr marL="2057400" indent="-228600" eaLnBrk="0" hangingPunct="0"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9pPr>
          </a:lstStyle>
          <a:p>
            <a:pPr algn="ctr"/>
            <a:r>
              <a:rPr lang="en-US" sz="4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Global Agencies</a:t>
            </a:r>
          </a:p>
          <a:p>
            <a:pPr algn="ctr"/>
            <a:r>
              <a:rPr lang="en-US" sz="4000" b="1" dirty="0">
                <a:latin typeface="Angsana New" pitchFamily="18" charset="-34"/>
                <a:cs typeface="BrowalliaUPC" pitchFamily="34" charset="-34"/>
              </a:rPr>
              <a:t>UN</a:t>
            </a:r>
          </a:p>
          <a:p>
            <a:pPr algn="ctr"/>
            <a:r>
              <a:rPr lang="en-US" sz="4000" b="1" dirty="0">
                <a:latin typeface="Angsana New" pitchFamily="18" charset="-34"/>
                <a:cs typeface="BrowalliaUPC" pitchFamily="34" charset="-34"/>
              </a:rPr>
              <a:t>IFRC</a:t>
            </a:r>
          </a:p>
          <a:p>
            <a:pPr algn="ctr"/>
            <a:r>
              <a:rPr lang="en-US" sz="4000" b="1" dirty="0">
                <a:latin typeface="Angsana New" pitchFamily="18" charset="-34"/>
                <a:cs typeface="BrowalliaUPC" pitchFamily="34" charset="-34"/>
              </a:rPr>
              <a:t>INGO</a:t>
            </a:r>
          </a:p>
          <a:p>
            <a:pPr algn="ctr"/>
            <a:r>
              <a:rPr lang="en-US" sz="4000" b="1" dirty="0">
                <a:latin typeface="Angsana New" pitchFamily="18" charset="-34"/>
                <a:cs typeface="BrowalliaUPC" pitchFamily="34" charset="-34"/>
              </a:rPr>
              <a:t>CSO</a:t>
            </a:r>
            <a:endParaRPr lang="th-TH" sz="4000" b="1" dirty="0">
              <a:latin typeface="Angsana New" pitchFamily="18" charset="-34"/>
              <a:cs typeface="BrowalliaUPC" pitchFamily="34" charset="-34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17157" y="1079157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rgbClr val="0070C0"/>
                </a:solidFill>
              </a:rPr>
              <a:t>External Challenges</a:t>
            </a:r>
            <a:r>
              <a:rPr lang="th-TH" sz="2200" b="1" i="1" dirty="0" smtClean="0">
                <a:solidFill>
                  <a:srgbClr val="0070C0"/>
                </a:solidFill>
              </a:rPr>
              <a:t> </a:t>
            </a:r>
            <a:r>
              <a:rPr lang="en-US" sz="2200" b="1" i="1" dirty="0" smtClean="0">
                <a:solidFill>
                  <a:srgbClr val="0070C0"/>
                </a:solidFill>
              </a:rPr>
              <a:t>: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12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99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7157" y="1079157"/>
            <a:ext cx="838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>
                <a:solidFill>
                  <a:srgbClr val="0070C0"/>
                </a:solidFill>
              </a:rPr>
              <a:t>External Challenges</a:t>
            </a:r>
            <a:r>
              <a:rPr lang="th-TH" sz="2200" b="1" i="1" dirty="0" smtClean="0">
                <a:solidFill>
                  <a:srgbClr val="0070C0"/>
                </a:solidFill>
              </a:rPr>
              <a:t> </a:t>
            </a:r>
            <a:r>
              <a:rPr lang="en-US" sz="2200" b="1" i="1" dirty="0" smtClean="0">
                <a:solidFill>
                  <a:srgbClr val="0070C0"/>
                </a:solidFill>
              </a:rPr>
              <a:t>: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669447" y="1981200"/>
            <a:ext cx="61029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 smtClean="0">
                <a:solidFill>
                  <a:srgbClr val="0070C0"/>
                </a:solidFill>
              </a:rPr>
              <a:t>How to Effective </a:t>
            </a:r>
            <a:r>
              <a:rPr lang="en-US" sz="3200" b="1" dirty="0">
                <a:solidFill>
                  <a:srgbClr val="0070C0"/>
                </a:solidFill>
              </a:rPr>
              <a:t>Management</a:t>
            </a:r>
            <a:r>
              <a:rPr lang="th-TH" sz="3200" b="1" dirty="0">
                <a:solidFill>
                  <a:srgbClr val="0070C0"/>
                </a:solidFill>
              </a:rPr>
              <a:t> </a:t>
            </a:r>
            <a:endParaRPr lang="th-TH" sz="3200" b="1" dirty="0">
              <a:solidFill>
                <a:srgbClr val="0070C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52600" y="2743200"/>
            <a:ext cx="6335712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6 Good Friends </a:t>
            </a:r>
          </a:p>
          <a:p>
            <a:pPr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      </a:t>
            </a:r>
            <a:r>
              <a:rPr lang="en-US" sz="25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500" dirty="0" smtClean="0">
                <a:solidFill>
                  <a:srgbClr val="CF1C21"/>
                </a:solidFill>
                <a:latin typeface="Arial" pitchFamily="34" charset="0"/>
                <a:cs typeface="Arial" pitchFamily="34" charset="0"/>
              </a:rPr>
              <a:t>Who  </a:t>
            </a:r>
            <a:r>
              <a:rPr lang="en-US" sz="2500" dirty="0">
                <a:solidFill>
                  <a:srgbClr val="CF1C21"/>
                </a:solidFill>
                <a:latin typeface="Arial" pitchFamily="34" charset="0"/>
                <a:cs typeface="Arial" pitchFamily="34" charset="0"/>
              </a:rPr>
              <a:t>What  Where  When  Why  How</a:t>
            </a:r>
          </a:p>
          <a:p>
            <a:pPr marL="571500" indent="-571500">
              <a:buFont typeface="Arial" pitchFamily="34" charset="0"/>
              <a:buChar char="•"/>
              <a:defRPr/>
            </a:pPr>
            <a:r>
              <a:rPr lang="en-US" sz="2500" b="1" dirty="0" smtClean="0">
                <a:latin typeface="Arial" pitchFamily="34" charset="0"/>
                <a:cs typeface="Arial" pitchFamily="34" charset="0"/>
              </a:rPr>
              <a:t>Stakeholders</a:t>
            </a:r>
            <a:endParaRPr lang="en-US" sz="2500" b="1" dirty="0">
              <a:latin typeface="Arial" pitchFamily="34" charset="0"/>
              <a:cs typeface="Arial" pitchFamily="34" charset="0"/>
            </a:endParaRPr>
          </a:p>
          <a:p>
            <a:pPr marL="571500" indent="-571500">
              <a:buFont typeface="Arial" pitchFamily="34" charset="0"/>
              <a:buChar char="•"/>
              <a:defRPr/>
            </a:pPr>
            <a:r>
              <a:rPr lang="en-US" sz="2500" b="1" dirty="0">
                <a:latin typeface="Arial" pitchFamily="34" charset="0"/>
                <a:cs typeface="Arial" pitchFamily="34" charset="0"/>
              </a:rPr>
              <a:t>Global Agencies</a:t>
            </a:r>
          </a:p>
          <a:p>
            <a:pPr>
              <a:defRPr/>
            </a:pPr>
            <a:endParaRPr lang="en-US" sz="3600" b="1" dirty="0">
              <a:latin typeface="+mn-lt"/>
              <a:cs typeface="Arial" pitchFamily="34" charset="0"/>
            </a:endParaRPr>
          </a:p>
          <a:p>
            <a:pPr>
              <a:defRPr/>
            </a:pPr>
            <a:r>
              <a:rPr lang="en-US" sz="3600" b="1" dirty="0">
                <a:solidFill>
                  <a:srgbClr val="FFFF00"/>
                </a:solidFill>
                <a:cs typeface="BrowalliaUPC" pitchFamily="34" charset="-34"/>
              </a:rPr>
              <a:t> </a:t>
            </a:r>
            <a:endParaRPr lang="th-TH" sz="3600" b="1" dirty="0">
              <a:solidFill>
                <a:srgbClr val="FFFF00"/>
              </a:solidFill>
              <a:cs typeface="Browall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31894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304800"/>
            <a:ext cx="873131" cy="7437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Rectangle 3"/>
          <p:cNvSpPr/>
          <p:nvPr/>
        </p:nvSpPr>
        <p:spPr>
          <a:xfrm>
            <a:off x="477834" y="1566204"/>
            <a:ext cx="8201931" cy="329320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en-US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The Thai Red Cross Society</a:t>
            </a:r>
          </a:p>
          <a:p>
            <a:pPr algn="ctr"/>
            <a:endParaRPr lang="en-US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en-US" sz="1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sv-SE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LT</a:t>
            </a:r>
            <a:r>
              <a:rPr lang="sv-SE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Gen. Amnat Barlee, M.D.</a:t>
            </a:r>
          </a:p>
          <a:p>
            <a:r>
              <a:rPr lang="en-US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Director of Relief and Community Health Bureau</a:t>
            </a:r>
          </a:p>
          <a:p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Tel. +662 251 7853-6  </a:t>
            </a:r>
          </a:p>
          <a:p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Email : abarlee@redcross.or.th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Date : 27 November 2014</a:t>
            </a:r>
          </a:p>
          <a:p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0" y="5309382"/>
            <a:ext cx="9144000" cy="154861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2286000" y="895290"/>
            <a:ext cx="477085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b="1" i="1" dirty="0" smtClean="0">
                <a:solidFill>
                  <a:srgbClr val="0070C0"/>
                </a:solidFill>
              </a:rPr>
              <a:t>Disaster management in Thailand </a:t>
            </a:r>
            <a:endParaRPr lang="th-TH" sz="2200" i="1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81000" y="1524000"/>
            <a:ext cx="82296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b="1" dirty="0"/>
              <a:t>Generally, a</a:t>
            </a:r>
            <a:r>
              <a:rPr lang="en-US" sz="1900" b="1" dirty="0" smtClean="0"/>
              <a:t>ll countries have ;</a:t>
            </a:r>
          </a:p>
          <a:p>
            <a:endParaRPr lang="en-US" sz="1900" b="1" i="1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National Disaster Management </a:t>
            </a:r>
            <a:r>
              <a:rPr lang="en-US" dirty="0" smtClean="0"/>
              <a:t>Committee </a:t>
            </a:r>
            <a:r>
              <a:rPr lang="th-TH" dirty="0" smtClean="0">
                <a:solidFill>
                  <a:srgbClr val="FF0000"/>
                </a:solidFill>
                <a:latin typeface="Arial" pitchFamily="34" charset="0"/>
              </a:rPr>
              <a:t>(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NDMC)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National Disaster Management </a:t>
            </a:r>
            <a:r>
              <a:rPr lang="en-US" dirty="0" smtClean="0"/>
              <a:t>Plan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(NDMP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/>
              <a:t>National Disaster Management </a:t>
            </a:r>
            <a:r>
              <a:rPr lang="en-US" dirty="0" smtClean="0"/>
              <a:t>Authority </a:t>
            </a:r>
            <a:r>
              <a:rPr lang="th-TH" dirty="0" smtClean="0"/>
              <a:t>/ </a:t>
            </a:r>
            <a:r>
              <a:rPr lang="en-US" dirty="0" smtClean="0"/>
              <a:t>Organization 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(NDMA 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/ NDMO)</a:t>
            </a:r>
          </a:p>
          <a:p>
            <a:pPr marL="342900" indent="-342900">
              <a:buFont typeface="Arial" pitchFamily="34" charset="0"/>
              <a:buChar char="•"/>
            </a:pPr>
            <a:endParaRPr lang="th-TH" sz="1900" b="1" i="1" dirty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393357" y="3450104"/>
            <a:ext cx="7910732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900" b="1" dirty="0" smtClean="0"/>
              <a:t>Department of Disaster Prevention and Mitigation </a:t>
            </a:r>
            <a:r>
              <a:rPr lang="th-TH" sz="1900" b="1" dirty="0" smtClean="0">
                <a:solidFill>
                  <a:srgbClr val="FF0000"/>
                </a:solidFill>
              </a:rPr>
              <a:t>(</a:t>
            </a:r>
            <a:r>
              <a:rPr lang="en-US" sz="1900" b="1" dirty="0" smtClean="0">
                <a:solidFill>
                  <a:srgbClr val="FF0000"/>
                </a:solidFill>
              </a:rPr>
              <a:t>DDPM</a:t>
            </a:r>
            <a:r>
              <a:rPr lang="th-TH" sz="1900" b="1" dirty="0" smtClean="0">
                <a:solidFill>
                  <a:srgbClr val="FF0000"/>
                </a:solidFill>
              </a:rPr>
              <a:t>)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 smtClean="0"/>
              <a:t>under </a:t>
            </a:r>
            <a:r>
              <a:rPr lang="en-US" sz="1900" b="1" dirty="0"/>
              <a:t>Ministry of Interior </a:t>
            </a:r>
            <a:r>
              <a:rPr lang="en-US" sz="1900" b="1" dirty="0">
                <a:solidFill>
                  <a:srgbClr val="FF0000"/>
                </a:solidFill>
              </a:rPr>
              <a:t>(MOI) 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 smtClean="0"/>
              <a:t>to </a:t>
            </a:r>
            <a:r>
              <a:rPr lang="en-US" sz="1900" b="1" dirty="0"/>
              <a:t>handle disaster management </a:t>
            </a:r>
            <a:r>
              <a:rPr lang="en-US" sz="1900" b="1" dirty="0" smtClean="0"/>
              <a:t>responsibilities in Thailand.</a:t>
            </a:r>
            <a:r>
              <a:rPr lang="en-US" sz="1900" b="1" dirty="0"/>
              <a:t> </a:t>
            </a:r>
            <a:endParaRPr lang="th-TH" sz="1900" b="1" dirty="0">
              <a:latin typeface="Angsana New" pitchFamily="18" charset="-34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 rot="16200000">
            <a:off x="4419600" y="5257800"/>
            <a:ext cx="3810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6600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381000" y="5029200"/>
            <a:ext cx="3505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</a:rPr>
              <a:t>Disaster Prevention and Mitigation Act B.E.2550 (2007)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5275927" y="4765119"/>
            <a:ext cx="333467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</a:rPr>
              <a:t>National Disaster Prevention and Mitigation Plan 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B.E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</a:rPr>
              <a:t>. 2553 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– 2557</a:t>
            </a:r>
          </a:p>
          <a:p>
            <a:r>
              <a:rPr lang="en-US" sz="2200" b="1" dirty="0">
                <a:solidFill>
                  <a:schemeClr val="accent1">
                    <a:lumMod val="50000"/>
                  </a:schemeClr>
                </a:solidFill>
              </a:rPr>
              <a:t>(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2010</a:t>
            </a:r>
            <a:r>
              <a:rPr lang="en-US" sz="2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200" b="1" dirty="0" smtClean="0">
                <a:solidFill>
                  <a:schemeClr val="accent1">
                    <a:lumMod val="50000"/>
                  </a:schemeClr>
                </a:solidFill>
              </a:rPr>
              <a:t>–2014)</a:t>
            </a:r>
            <a:endParaRPr lang="en-US" sz="2200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th-TH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11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4532" y="1337355"/>
            <a:ext cx="8748931" cy="1177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7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Disaster Severity Scale ; </a:t>
            </a:r>
            <a:r>
              <a:rPr kumimoji="0" lang="en-US" sz="175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c</a:t>
            </a:r>
            <a:r>
              <a:rPr kumimoji="0" lang="en-US" sz="17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lassified into 4 levels for the useful purpose of designating the level of responsible. Compatibility between Disaster Severity Scale and Level of Director or Commander in Charge</a:t>
            </a:r>
            <a:endParaRPr kumimoji="0" lang="en-US" sz="17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067436"/>
              </p:ext>
            </p:extLst>
          </p:nvPr>
        </p:nvGraphicFramePr>
        <p:xfrm>
          <a:off x="304800" y="2528187"/>
          <a:ext cx="8381999" cy="379641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1999"/>
                <a:gridCol w="2590800"/>
                <a:gridCol w="5029200"/>
              </a:tblGrid>
              <a:tr h="3636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</a:rPr>
                        <a:t>Level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Scale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Person in Charge of </a:t>
                      </a:r>
                      <a:r>
                        <a:rPr lang="en-US" sz="1600" dirty="0" smtClean="0">
                          <a:effectLst/>
                        </a:rPr>
                        <a:t>Management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</a:tr>
              <a:tr h="8315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1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Small – scale disaster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Local Director, District Director, and/or Bangkok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Metropolitan Director Assistant are capable of containing </a:t>
                      </a:r>
                      <a:r>
                        <a:rPr lang="en-US" sz="1400" dirty="0" smtClean="0">
                          <a:effectLst/>
                        </a:rPr>
                        <a:t>the situation </a:t>
                      </a:r>
                      <a:r>
                        <a:rPr lang="en-US" sz="1400" dirty="0">
                          <a:effectLst/>
                        </a:rPr>
                        <a:t>and suppressing the </a:t>
                      </a:r>
                      <a:r>
                        <a:rPr lang="en-US" sz="1400" dirty="0" smtClean="0">
                          <a:effectLst/>
                        </a:rPr>
                        <a:t>incident.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</a:tr>
              <a:tr h="8382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2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Medium – scale disaster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 case where disaster situation is beyond capacity of the </a:t>
                      </a:r>
                      <a:r>
                        <a:rPr lang="en-US" sz="1400" dirty="0" smtClean="0">
                          <a:effectLst/>
                        </a:rPr>
                        <a:t>above mentioned </a:t>
                      </a:r>
                      <a:r>
                        <a:rPr lang="en-US" sz="1400" dirty="0">
                          <a:effectLst/>
                        </a:rPr>
                        <a:t>Director, Provincial Director and/or </a:t>
                      </a:r>
                      <a:r>
                        <a:rPr lang="en-US" sz="1400" dirty="0" smtClean="0">
                          <a:effectLst/>
                        </a:rPr>
                        <a:t>Bangkok Metropolitan </a:t>
                      </a:r>
                      <a:r>
                        <a:rPr lang="en-US" sz="1400" dirty="0">
                          <a:effectLst/>
                        </a:rPr>
                        <a:t>Director are obliged to </a:t>
                      </a:r>
                      <a:r>
                        <a:rPr lang="en-US" sz="1400" dirty="0" smtClean="0">
                          <a:effectLst/>
                        </a:rPr>
                        <a:t>intervene.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</a:tr>
              <a:tr h="10668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3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Large – scale disaster with </a:t>
                      </a:r>
                      <a:r>
                        <a:rPr lang="en-US" sz="1400" dirty="0" smtClean="0">
                          <a:effectLst/>
                        </a:rPr>
                        <a:t>severe and </a:t>
                      </a:r>
                      <a:r>
                        <a:rPr lang="en-US" sz="1400" dirty="0">
                          <a:effectLst/>
                        </a:rPr>
                        <a:t>widespread impact or </a:t>
                      </a:r>
                      <a:r>
                        <a:rPr lang="en-US" sz="1400" dirty="0" smtClean="0">
                          <a:effectLst/>
                        </a:rPr>
                        <a:t>required specialist </a:t>
                      </a:r>
                      <a:r>
                        <a:rPr lang="en-US" sz="1400" dirty="0">
                          <a:effectLst/>
                        </a:rPr>
                        <a:t>or specific equipment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 case where situation is beyond the capacity of the second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level Director, Central Director and/or National </a:t>
                      </a:r>
                      <a:r>
                        <a:rPr lang="en-US" sz="1400" dirty="0" smtClean="0">
                          <a:effectLst/>
                        </a:rPr>
                        <a:t>Commander are </a:t>
                      </a:r>
                      <a:r>
                        <a:rPr lang="en-US" sz="1400" dirty="0">
                          <a:effectLst/>
                        </a:rPr>
                        <a:t>obliged to </a:t>
                      </a:r>
                      <a:r>
                        <a:rPr lang="en-US" sz="1400" dirty="0" smtClean="0">
                          <a:effectLst/>
                        </a:rPr>
                        <a:t>intervene.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</a:tr>
              <a:tr h="6962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4</a:t>
                      </a:r>
                      <a:endParaRPr lang="en-US" sz="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Large – scale disaster with </a:t>
                      </a:r>
                      <a:r>
                        <a:rPr lang="en-US" sz="1400" dirty="0" smtClean="0">
                          <a:effectLst/>
                        </a:rPr>
                        <a:t>catastrophic impact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The Prime Minister or Deputy Prime Minister entrusted will </a:t>
                      </a:r>
                      <a:r>
                        <a:rPr lang="en-US" sz="1400" dirty="0" smtClean="0">
                          <a:effectLst/>
                        </a:rPr>
                        <a:t>be in </a:t>
                      </a:r>
                      <a:r>
                        <a:rPr lang="en-US" sz="1400" dirty="0">
                          <a:effectLst/>
                        </a:rPr>
                        <a:t>charge as the </a:t>
                      </a:r>
                      <a:r>
                        <a:rPr lang="en-US" sz="1400" dirty="0" smtClean="0">
                          <a:effectLst/>
                        </a:rPr>
                        <a:t>commander.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50452" marR="50452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535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สี่เหลี่ยมผืนผ้า 1"/>
          <p:cNvSpPr/>
          <p:nvPr/>
        </p:nvSpPr>
        <p:spPr>
          <a:xfrm>
            <a:off x="1069148" y="152400"/>
            <a:ext cx="78181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i="1" dirty="0" smtClean="0">
                <a:solidFill>
                  <a:srgbClr val="0070C0"/>
                </a:solidFill>
              </a:rPr>
              <a:t>Countermeasure </a:t>
            </a:r>
            <a:r>
              <a:rPr lang="en-US" b="1" i="1" dirty="0">
                <a:solidFill>
                  <a:srgbClr val="0070C0"/>
                </a:solidFill>
              </a:rPr>
              <a:t>Procedure against Flood and Landslide and </a:t>
            </a:r>
            <a:r>
              <a:rPr lang="en-US" b="1" i="1" dirty="0" smtClean="0">
                <a:solidFill>
                  <a:srgbClr val="0070C0"/>
                </a:solidFill>
              </a:rPr>
              <a:t>                     Joint </a:t>
            </a:r>
            <a:r>
              <a:rPr lang="en-US" b="1" i="1" dirty="0">
                <a:solidFill>
                  <a:srgbClr val="0070C0"/>
                </a:solidFill>
              </a:rPr>
              <a:t>Operations at Provincial Level</a:t>
            </a:r>
            <a:endParaRPr lang="th-TH" b="1" i="1" dirty="0">
              <a:solidFill>
                <a:srgbClr val="0070C0"/>
              </a:solidFill>
            </a:endParaRPr>
          </a:p>
        </p:txBody>
      </p:sp>
      <p:grpSp>
        <p:nvGrpSpPr>
          <p:cNvPr id="15" name="กลุ่ม 14"/>
          <p:cNvGrpSpPr/>
          <p:nvPr/>
        </p:nvGrpSpPr>
        <p:grpSpPr>
          <a:xfrm>
            <a:off x="0" y="914400"/>
            <a:ext cx="9144000" cy="5943600"/>
            <a:chOff x="87920" y="914400"/>
            <a:chExt cx="9056080" cy="5914278"/>
          </a:xfrm>
        </p:grpSpPr>
        <p:pic>
          <p:nvPicPr>
            <p:cNvPr id="4" name="รูปภาพ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20" y="914400"/>
              <a:ext cx="9056080" cy="5914278"/>
            </a:xfrm>
            <a:prstGeom prst="rect">
              <a:avLst/>
            </a:prstGeom>
          </p:spPr>
        </p:pic>
        <p:cxnSp>
          <p:nvCxnSpPr>
            <p:cNvPr id="8" name="ตัวเชื่อมต่อตรง 7"/>
            <p:cNvCxnSpPr/>
            <p:nvPr/>
          </p:nvCxnSpPr>
          <p:spPr>
            <a:xfrm>
              <a:off x="5843835" y="2628504"/>
              <a:ext cx="990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ตัวเชื่อมต่อตรง 10"/>
            <p:cNvCxnSpPr/>
            <p:nvPr/>
          </p:nvCxnSpPr>
          <p:spPr>
            <a:xfrm>
              <a:off x="5843835" y="2514600"/>
              <a:ext cx="9906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>
              <a:off x="5843835" y="2514600"/>
              <a:ext cx="0" cy="1139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ตัวเชื่อมต่อตรง 13"/>
            <p:cNvCxnSpPr/>
            <p:nvPr/>
          </p:nvCxnSpPr>
          <p:spPr>
            <a:xfrm>
              <a:off x="6844649" y="2514600"/>
              <a:ext cx="0" cy="1139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สี่เหลี่ยมผืนผ้า 15"/>
          <p:cNvSpPr/>
          <p:nvPr/>
        </p:nvSpPr>
        <p:spPr>
          <a:xfrm>
            <a:off x="3950043" y="1094601"/>
            <a:ext cx="51816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From : National </a:t>
            </a:r>
            <a:r>
              <a:rPr lang="en-US" sz="1200" dirty="0"/>
              <a:t>Disaster Prevention and Mitigation Plan B.E. 2553 - 2557</a:t>
            </a:r>
            <a:endParaRPr lang="th-TH" sz="1200" dirty="0"/>
          </a:p>
        </p:txBody>
      </p:sp>
    </p:spTree>
    <p:extLst>
      <p:ext uri="{BB962C8B-B14F-4D97-AF65-F5344CB8AC3E}">
        <p14:creationId xmlns:p14="http://schemas.microsoft.com/office/powerpoint/2010/main" val="1892011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236714" y="1066800"/>
            <a:ext cx="856135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b="1" dirty="0"/>
              <a:t>Thai Red Cross Society defined to be supporter in </a:t>
            </a:r>
            <a:r>
              <a:rPr lang="en-US" sz="1900" b="1" i="1" dirty="0">
                <a:solidFill>
                  <a:srgbClr val="0070C0"/>
                </a:solidFill>
              </a:rPr>
              <a:t>Disaster Prevention and </a:t>
            </a:r>
            <a:r>
              <a:rPr lang="en-US" sz="1900" b="1" i="1" dirty="0" smtClean="0">
                <a:solidFill>
                  <a:srgbClr val="0070C0"/>
                </a:solidFill>
              </a:rPr>
              <a:t>Mitigation National </a:t>
            </a:r>
            <a:r>
              <a:rPr lang="en-US" sz="1900" b="1" i="1" dirty="0">
                <a:solidFill>
                  <a:srgbClr val="0070C0"/>
                </a:solidFill>
              </a:rPr>
              <a:t>Plan 2010-2014</a:t>
            </a:r>
            <a:r>
              <a:rPr lang="en-US" sz="1900" b="1" dirty="0">
                <a:solidFill>
                  <a:srgbClr val="0070C0"/>
                </a:solidFill>
              </a:rPr>
              <a:t> </a:t>
            </a:r>
            <a:r>
              <a:rPr lang="en-US" sz="1900" b="1" dirty="0" smtClean="0">
                <a:solidFill>
                  <a:srgbClr val="0070C0"/>
                </a:solidFill>
              </a:rPr>
              <a:t> </a:t>
            </a:r>
            <a:r>
              <a:rPr lang="en-US" sz="1900" b="1" dirty="0" smtClean="0"/>
              <a:t>have </a:t>
            </a:r>
            <a:r>
              <a:rPr lang="en-US" sz="1900" b="1" dirty="0"/>
              <a:t>4 roles to act ; </a:t>
            </a:r>
            <a:endParaRPr lang="en-US" sz="1900" b="1" dirty="0" smtClean="0"/>
          </a:p>
          <a:p>
            <a:endParaRPr lang="en-US" dirty="0"/>
          </a:p>
          <a:p>
            <a:pPr marL="342900" indent="-342900" algn="thaiDist">
              <a:buAutoNum type="arabicPeriod"/>
            </a:pPr>
            <a:r>
              <a:rPr lang="en-US" dirty="0" smtClean="0"/>
              <a:t>Prepare </a:t>
            </a:r>
            <a:r>
              <a:rPr lang="en-US" dirty="0"/>
              <a:t>and secure blood, medicines, medical supplies and implements as well as the </a:t>
            </a:r>
            <a:r>
              <a:rPr lang="en-US" dirty="0" smtClean="0"/>
              <a:t>basic necessities </a:t>
            </a:r>
            <a:r>
              <a:rPr lang="en-US" dirty="0"/>
              <a:t>for the useful purpose of supporting and relieving hardship of affected people</a:t>
            </a:r>
            <a:r>
              <a:rPr lang="en-US" dirty="0" smtClean="0"/>
              <a:t>.</a:t>
            </a:r>
          </a:p>
          <a:p>
            <a:pPr algn="thaiDist"/>
            <a:endParaRPr lang="en-US" dirty="0"/>
          </a:p>
          <a:p>
            <a:pPr marL="342900" indent="-342900" algn="thaiDist">
              <a:buAutoNum type="arabicPeriod" startAt="2"/>
            </a:pPr>
            <a:r>
              <a:rPr lang="en-US" dirty="0" smtClean="0"/>
              <a:t>Arrange </a:t>
            </a:r>
            <a:r>
              <a:rPr lang="en-US" dirty="0"/>
              <a:t>the training course for the members of Thai Red Cross Society, Red Cross Volunteers</a:t>
            </a:r>
            <a:r>
              <a:rPr lang="en-US" dirty="0" smtClean="0"/>
              <a:t>,  Provincial </a:t>
            </a:r>
            <a:r>
              <a:rPr lang="en-US" dirty="0"/>
              <a:t>Red Cross members and the people on disaster preparedness, first – aid practice and public health </a:t>
            </a:r>
            <a:r>
              <a:rPr lang="en-US" dirty="0" smtClean="0"/>
              <a:t>to become </a:t>
            </a:r>
            <a:r>
              <a:rPr lang="en-US" dirty="0"/>
              <a:t>capable of helping themselves and the others in the wake of disaster</a:t>
            </a:r>
            <a:r>
              <a:rPr lang="en-US" dirty="0" smtClean="0"/>
              <a:t>.</a:t>
            </a:r>
          </a:p>
          <a:p>
            <a:pPr algn="thaiDist"/>
            <a:endParaRPr lang="en-US" dirty="0"/>
          </a:p>
          <a:p>
            <a:pPr marL="342900" indent="-342900" algn="thaiDist">
              <a:buAutoNum type="arabicPeriod" startAt="3"/>
            </a:pPr>
            <a:r>
              <a:rPr lang="en-US" dirty="0" smtClean="0"/>
              <a:t>Ensure </a:t>
            </a:r>
            <a:r>
              <a:rPr lang="en-US" dirty="0"/>
              <a:t>the arrangement of assistance to affected people during and after disaster stages </a:t>
            </a:r>
            <a:r>
              <a:rPr lang="en-US" dirty="0" smtClean="0"/>
              <a:t>through the </a:t>
            </a:r>
            <a:r>
              <a:rPr lang="en-US" dirty="0"/>
              <a:t>provision of curative and preventive medical service, distribution of consumables as well as household </a:t>
            </a:r>
            <a:r>
              <a:rPr lang="en-US" dirty="0" smtClean="0"/>
              <a:t>materials and </a:t>
            </a:r>
            <a:r>
              <a:rPr lang="en-US" dirty="0"/>
              <a:t>utensils, and other services to meet their needs</a:t>
            </a:r>
            <a:r>
              <a:rPr lang="en-US" dirty="0" smtClean="0"/>
              <a:t>.</a:t>
            </a:r>
          </a:p>
          <a:p>
            <a:pPr algn="thaiDist"/>
            <a:endParaRPr lang="en-US" dirty="0"/>
          </a:p>
          <a:p>
            <a:pPr marL="342900" indent="-342900" algn="thaiDist">
              <a:buAutoNum type="arabicPeriod" startAt="4"/>
            </a:pPr>
            <a:r>
              <a:rPr lang="en-US" dirty="0" smtClean="0"/>
              <a:t>Contact </a:t>
            </a:r>
            <a:r>
              <a:rPr lang="en-US" dirty="0"/>
              <a:t>and coordinate for the cooperation with foreign Red Cross Societies </a:t>
            </a:r>
            <a:r>
              <a:rPr lang="en-US" dirty="0" smtClean="0"/>
              <a:t>through International </a:t>
            </a:r>
            <a:r>
              <a:rPr lang="en-US" dirty="0"/>
              <a:t>Federation of Red Cross and Red Crescent Societies Committees</a:t>
            </a:r>
            <a:r>
              <a:rPr lang="en-US" dirty="0" smtClean="0"/>
              <a:t>.</a:t>
            </a:r>
          </a:p>
          <a:p>
            <a:pPr algn="thaiDist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4512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4800" y="1554540"/>
            <a:ext cx="8441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3200" b="1" i="1" dirty="0">
                <a:solidFill>
                  <a:srgbClr val="0070C0"/>
                </a:solidFill>
              </a:rPr>
              <a:t>The growing capacity </a:t>
            </a:r>
            <a:r>
              <a:rPr lang="en-US" sz="3200" b="1" i="1" dirty="0" smtClean="0">
                <a:solidFill>
                  <a:srgbClr val="0070C0"/>
                </a:solidFill>
              </a:rPr>
              <a:t>of </a:t>
            </a:r>
          </a:p>
          <a:p>
            <a:pPr algn="ctr">
              <a:defRPr/>
            </a:pPr>
            <a:r>
              <a:rPr lang="en-US" sz="3200" b="1" i="1" dirty="0" smtClean="0">
                <a:solidFill>
                  <a:srgbClr val="0070C0"/>
                </a:solidFill>
              </a:rPr>
              <a:t>Thai </a:t>
            </a:r>
            <a:r>
              <a:rPr lang="en-US" sz="3200" b="1" i="1" dirty="0">
                <a:solidFill>
                  <a:srgbClr val="0070C0"/>
                </a:solidFill>
              </a:rPr>
              <a:t>Red Cross </a:t>
            </a:r>
            <a:endParaRPr lang="en-US" sz="3200" b="1" i="1" dirty="0" smtClean="0">
              <a:solidFill>
                <a:srgbClr val="0070C0"/>
              </a:solidFill>
            </a:endParaRPr>
          </a:p>
          <a:p>
            <a:pPr algn="ctr">
              <a:defRPr/>
            </a:pPr>
            <a:r>
              <a:rPr lang="en-US" sz="3200" b="1" i="1" dirty="0" smtClean="0">
                <a:solidFill>
                  <a:srgbClr val="0070C0"/>
                </a:solidFill>
              </a:rPr>
              <a:t>to </a:t>
            </a:r>
            <a:r>
              <a:rPr lang="en-US" sz="3200" b="1" i="1" dirty="0">
                <a:solidFill>
                  <a:srgbClr val="0070C0"/>
                </a:solidFill>
              </a:rPr>
              <a:t>respond to </a:t>
            </a:r>
            <a:r>
              <a:rPr lang="en-US" sz="3200" b="1" i="1" dirty="0" smtClean="0">
                <a:solidFill>
                  <a:srgbClr val="0070C0"/>
                </a:solidFill>
              </a:rPr>
              <a:t>disasters </a:t>
            </a:r>
            <a:r>
              <a:rPr lang="th-TH" sz="3200" b="1" i="1" dirty="0" smtClean="0">
                <a:solidFill>
                  <a:srgbClr val="0070C0"/>
                </a:solidFill>
              </a:rPr>
              <a:t>                     </a:t>
            </a:r>
            <a:endParaRPr lang="th-TH" sz="3200" b="1" i="1" dirty="0">
              <a:solidFill>
                <a:srgbClr val="0070C0"/>
              </a:solidFill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286000" y="3307140"/>
            <a:ext cx="518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Tools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Personnel ; </a:t>
            </a:r>
            <a:r>
              <a:rPr lang="en-US" sz="2400" b="1" i="1" dirty="0">
                <a:latin typeface="Arial" pitchFamily="34" charset="0"/>
                <a:cs typeface="Arial" pitchFamily="34" charset="0"/>
              </a:rPr>
              <a:t>Response 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Teams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Branches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i="1" dirty="0">
                <a:latin typeface="Arial" pitchFamily="34" charset="0"/>
                <a:cs typeface="Arial" pitchFamily="34" charset="0"/>
              </a:rPr>
              <a:t>Volunteers</a:t>
            </a:r>
            <a:endParaRPr lang="th-TH" sz="2400" b="1" i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57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1000" y="1442621"/>
            <a:ext cx="8382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eaLnBrk="0" fontAlgn="b" hangingPunct="0">
              <a:buFont typeface="Arial" pitchFamily="34" charset="0"/>
              <a:buChar char="•"/>
            </a:pPr>
            <a:r>
              <a:rPr lang="en-US" sz="1600" dirty="0"/>
              <a:t>At least </a:t>
            </a:r>
            <a:r>
              <a:rPr lang="en-US" sz="1600" b="1" dirty="0"/>
              <a:t>2,000 kits</a:t>
            </a:r>
            <a:r>
              <a:rPr lang="th-TH" sz="1600" b="1" dirty="0"/>
              <a:t> </a:t>
            </a:r>
            <a:r>
              <a:rPr lang="en-US" sz="1600" b="1" dirty="0"/>
              <a:t>of</a:t>
            </a:r>
            <a:r>
              <a:rPr lang="en-US" sz="1600" dirty="0"/>
              <a:t> </a:t>
            </a:r>
            <a:r>
              <a:rPr lang="en-US" sz="1600" b="1" dirty="0"/>
              <a:t>relief supplies</a:t>
            </a:r>
            <a:r>
              <a:rPr lang="en-US" sz="1600" dirty="0"/>
              <a:t> prepared in warehouse. </a:t>
            </a:r>
            <a:endParaRPr lang="th-TH" sz="1600" dirty="0" smtClean="0"/>
          </a:p>
          <a:p>
            <a:pPr lvl="0" eaLnBrk="0" fontAlgn="b" hangingPunct="0"/>
            <a:r>
              <a:rPr lang="th-TH" sz="1600" dirty="0"/>
              <a:t> </a:t>
            </a:r>
            <a:r>
              <a:rPr lang="th-TH" sz="1600" dirty="0" smtClean="0"/>
              <a:t>    (</a:t>
            </a:r>
            <a:r>
              <a:rPr lang="en-US" sz="1600" dirty="0"/>
              <a:t>1 kit consists of rice, dry food, drinking water, necessary thing for life and a set of </a:t>
            </a:r>
            <a:r>
              <a:rPr lang="en-US" sz="1600" dirty="0" smtClean="0"/>
              <a:t>   </a:t>
            </a:r>
          </a:p>
          <a:p>
            <a:pPr lvl="0" eaLnBrk="0" fontAlgn="b" hangingPunct="0"/>
            <a:r>
              <a:rPr lang="en-US" sz="1600" dirty="0"/>
              <a:t> </a:t>
            </a:r>
            <a:r>
              <a:rPr lang="en-US" sz="1600" dirty="0" smtClean="0"/>
              <a:t>    household </a:t>
            </a:r>
            <a:r>
              <a:rPr lang="en-US" sz="1600" dirty="0"/>
              <a:t>medicine for a family [</a:t>
            </a:r>
            <a:r>
              <a:rPr lang="en-US" sz="1600" dirty="0" smtClean="0"/>
              <a:t>3-4 persons</a:t>
            </a:r>
            <a:r>
              <a:rPr lang="en-US" sz="1600" dirty="0"/>
              <a:t>]</a:t>
            </a:r>
            <a:r>
              <a:rPr lang="th-TH" sz="1600" dirty="0" smtClean="0"/>
              <a:t> </a:t>
            </a:r>
            <a:r>
              <a:rPr lang="en-US" sz="1600" dirty="0"/>
              <a:t>in 3 days</a:t>
            </a:r>
            <a:r>
              <a:rPr lang="th-TH" sz="1600" dirty="0"/>
              <a:t>) </a:t>
            </a:r>
            <a:endParaRPr lang="en-US" sz="1600" dirty="0"/>
          </a:p>
          <a:p>
            <a:pPr marL="285750" lvl="0" indent="-285750" eaLnBrk="0" fontAlgn="b" hangingPunct="0">
              <a:buFont typeface="Arial" pitchFamily="34" charset="0"/>
              <a:buChar char="•"/>
            </a:pPr>
            <a:r>
              <a:rPr lang="en-US" sz="1600" b="1" dirty="0" smtClean="0"/>
              <a:t>20,000 </a:t>
            </a:r>
            <a:r>
              <a:rPr lang="en-US" sz="1600" b="1" dirty="0"/>
              <a:t>sets of</a:t>
            </a:r>
            <a:r>
              <a:rPr lang="en-US" sz="1600" dirty="0"/>
              <a:t> </a:t>
            </a:r>
            <a:r>
              <a:rPr lang="en-US" sz="1600" b="1" dirty="0"/>
              <a:t>household </a:t>
            </a:r>
            <a:r>
              <a:rPr lang="en-US" sz="1600" b="1" dirty="0" smtClean="0"/>
              <a:t>medicine </a:t>
            </a:r>
            <a:r>
              <a:rPr lang="en-US" sz="1600" dirty="0" smtClean="0"/>
              <a:t>and </a:t>
            </a:r>
            <a:r>
              <a:rPr lang="en-US" sz="1600" b="1" dirty="0"/>
              <a:t>hygiene kits</a:t>
            </a:r>
            <a:r>
              <a:rPr lang="en-US" sz="1600" dirty="0"/>
              <a:t> prepared in </a:t>
            </a:r>
            <a:r>
              <a:rPr lang="en-US" sz="1600" dirty="0" smtClean="0"/>
              <a:t>warehouse.</a:t>
            </a:r>
          </a:p>
          <a:p>
            <a:pPr marL="285750" lvl="0" indent="-285750" eaLnBrk="0" fontAlgn="b" hangingPunct="0">
              <a:buFont typeface="Arial" pitchFamily="34" charset="0"/>
              <a:buChar char="•"/>
            </a:pPr>
            <a:r>
              <a:rPr lang="en-US" sz="1600" b="1" dirty="0" smtClean="0"/>
              <a:t>Mobile</a:t>
            </a:r>
            <a:r>
              <a:rPr lang="th-TH" sz="1600" b="1" dirty="0" smtClean="0"/>
              <a:t> </a:t>
            </a:r>
            <a:r>
              <a:rPr lang="en-US" sz="1600" b="1" dirty="0"/>
              <a:t>Relief</a:t>
            </a:r>
            <a:r>
              <a:rPr lang="th-TH" sz="1600" b="1" dirty="0"/>
              <a:t> </a:t>
            </a:r>
            <a:r>
              <a:rPr lang="en-US" sz="1600" b="1" dirty="0"/>
              <a:t>Kitchen</a:t>
            </a:r>
            <a:r>
              <a:rPr lang="th-TH" sz="1600" b="1" dirty="0"/>
              <a:t> </a:t>
            </a:r>
            <a:r>
              <a:rPr lang="en-US" sz="1600" b="1" dirty="0"/>
              <a:t>Unit</a:t>
            </a:r>
            <a:r>
              <a:rPr lang="en-US" sz="1600" dirty="0"/>
              <a:t> can</a:t>
            </a:r>
            <a:r>
              <a:rPr lang="th-TH" sz="1600" dirty="0"/>
              <a:t> </a:t>
            </a:r>
            <a:r>
              <a:rPr lang="en-US" sz="1600" dirty="0"/>
              <a:t>cook</a:t>
            </a:r>
            <a:r>
              <a:rPr lang="th-TH" sz="1600" dirty="0"/>
              <a:t> </a:t>
            </a:r>
            <a:r>
              <a:rPr lang="en-US" sz="1600" dirty="0"/>
              <a:t>and</a:t>
            </a:r>
            <a:r>
              <a:rPr lang="th-TH" sz="1600" dirty="0"/>
              <a:t> </a:t>
            </a:r>
            <a:r>
              <a:rPr lang="en-US" sz="1600" dirty="0"/>
              <a:t>distribute</a:t>
            </a:r>
            <a:r>
              <a:rPr lang="th-TH" sz="1600" dirty="0"/>
              <a:t> </a:t>
            </a:r>
            <a:r>
              <a:rPr lang="en-US" sz="1600" dirty="0"/>
              <a:t>for 2,000</a:t>
            </a:r>
            <a:r>
              <a:rPr lang="th-TH" sz="1600" dirty="0"/>
              <a:t> </a:t>
            </a:r>
            <a:r>
              <a:rPr lang="en-US" sz="1600" dirty="0"/>
              <a:t>affected</a:t>
            </a:r>
            <a:r>
              <a:rPr lang="th-TH" sz="1600" dirty="0"/>
              <a:t> </a:t>
            </a:r>
            <a:r>
              <a:rPr lang="en-US" sz="1600" dirty="0"/>
              <a:t>people; </a:t>
            </a:r>
            <a:endParaRPr lang="en-US" sz="1600" dirty="0" smtClean="0"/>
          </a:p>
          <a:p>
            <a:pPr lvl="0" eaLnBrk="0" fontAlgn="b" hangingPunct="0"/>
            <a:r>
              <a:rPr lang="en-US" sz="1600" dirty="0"/>
              <a:t> </a:t>
            </a:r>
            <a:r>
              <a:rPr lang="en-US" sz="1600" dirty="0" smtClean="0"/>
              <a:t>    2</a:t>
            </a:r>
            <a:r>
              <a:rPr lang="th-TH" sz="1600" dirty="0" smtClean="0"/>
              <a:t> </a:t>
            </a:r>
            <a:r>
              <a:rPr lang="en-US" sz="1600" dirty="0"/>
              <a:t>meals</a:t>
            </a:r>
            <a:r>
              <a:rPr lang="th-TH" sz="1600" dirty="0"/>
              <a:t> </a:t>
            </a:r>
            <a:r>
              <a:rPr lang="en-US" sz="1600" dirty="0"/>
              <a:t>/ </a:t>
            </a:r>
            <a:r>
              <a:rPr lang="en-US" sz="1600" dirty="0" smtClean="0"/>
              <a:t>day.</a:t>
            </a:r>
          </a:p>
          <a:p>
            <a:pPr marL="285750" lvl="0" indent="-285750" eaLnBrk="0" fontAlgn="b" hangingPunct="0">
              <a:buFont typeface="Arial" pitchFamily="34" charset="0"/>
              <a:buChar char="•"/>
            </a:pPr>
            <a:r>
              <a:rPr lang="en-US" sz="1600" dirty="0" smtClean="0"/>
              <a:t>Prepare </a:t>
            </a:r>
            <a:r>
              <a:rPr lang="en-US" sz="1600" dirty="0"/>
              <a:t>vehicles as follow for transporting relief items and help affected people;</a:t>
            </a:r>
          </a:p>
          <a:p>
            <a:pPr eaLnBrk="0" fontAlgn="b" hangingPunct="0"/>
            <a:r>
              <a:rPr lang="th-TH" sz="1600" dirty="0" smtClean="0"/>
              <a:t>     -  </a:t>
            </a:r>
            <a:r>
              <a:rPr lang="en-US" sz="1600" b="1" dirty="0"/>
              <a:t>36 flat</a:t>
            </a:r>
            <a:r>
              <a:rPr lang="th-TH" sz="1600" b="1" dirty="0"/>
              <a:t> </a:t>
            </a:r>
            <a:r>
              <a:rPr lang="en-US" sz="1600" b="1" dirty="0"/>
              <a:t>bottom</a:t>
            </a:r>
            <a:r>
              <a:rPr lang="th-TH" sz="1600" b="1" dirty="0"/>
              <a:t> </a:t>
            </a:r>
            <a:r>
              <a:rPr lang="en-US" sz="1600" b="1" dirty="0"/>
              <a:t>boats</a:t>
            </a:r>
            <a:r>
              <a:rPr lang="en-US" sz="1600" dirty="0"/>
              <a:t> (23 boats in Head Quarter and 13 boats in Health Stations)</a:t>
            </a:r>
          </a:p>
          <a:p>
            <a:r>
              <a:rPr lang="en-US" sz="1600" dirty="0" smtClean="0"/>
              <a:t>     -  </a:t>
            </a:r>
            <a:r>
              <a:rPr lang="en-US" sz="1600" b="1" dirty="0"/>
              <a:t>39 trucks; pick-up</a:t>
            </a:r>
            <a:r>
              <a:rPr lang="th-TH" sz="1600" dirty="0"/>
              <a:t> (</a:t>
            </a:r>
            <a:r>
              <a:rPr lang="en-US" sz="1600" dirty="0"/>
              <a:t>1.0 1.2 2.6 4.7 4.9 5.2 and 6.7 tons, 4 WD, Jumbo truck 5.4 </a:t>
            </a:r>
          </a:p>
          <a:p>
            <a:r>
              <a:rPr lang="en-US" sz="1600" dirty="0"/>
              <a:t>   </a:t>
            </a:r>
            <a:r>
              <a:rPr lang="en-US" sz="1600" dirty="0" smtClean="0"/>
              <a:t>     tons</a:t>
            </a:r>
            <a:r>
              <a:rPr lang="th-TH" sz="1600" dirty="0"/>
              <a:t>)</a:t>
            </a:r>
            <a:r>
              <a:rPr lang="en-US" sz="1600" b="1" dirty="0" smtClean="0"/>
              <a:t>,</a:t>
            </a:r>
            <a:r>
              <a:rPr lang="en-US" sz="1600" b="1" dirty="0"/>
              <a:t> </a:t>
            </a:r>
            <a:r>
              <a:rPr lang="en-US" sz="1600" b="1" dirty="0" smtClean="0"/>
              <a:t>Truck </a:t>
            </a:r>
            <a:r>
              <a:rPr lang="en-US" sz="1600" b="1" dirty="0"/>
              <a:t>with Crane,</a:t>
            </a:r>
            <a:r>
              <a:rPr lang="th-TH" sz="1600" b="1" dirty="0"/>
              <a:t> </a:t>
            </a:r>
            <a:r>
              <a:rPr lang="en-US" sz="1600" b="1" dirty="0"/>
              <a:t>Trailer with generator</a:t>
            </a:r>
            <a:endParaRPr lang="en-US" sz="1600" dirty="0"/>
          </a:p>
          <a:p>
            <a:r>
              <a:rPr lang="en-US" sz="1600" dirty="0" smtClean="0"/>
              <a:t>     - </a:t>
            </a:r>
            <a:r>
              <a:rPr lang="en-US" sz="1600" b="1" dirty="0" smtClean="0"/>
              <a:t> 2 cars Mercedes-Benz </a:t>
            </a:r>
            <a:r>
              <a:rPr lang="en-US" sz="1600" b="1" dirty="0" err="1" smtClean="0"/>
              <a:t>Unimog</a:t>
            </a:r>
            <a:r>
              <a:rPr lang="en-US" sz="1600" b="1" dirty="0" smtClean="0"/>
              <a:t> </a:t>
            </a:r>
            <a:r>
              <a:rPr lang="en-US" sz="1600" dirty="0" smtClean="0"/>
              <a:t> </a:t>
            </a:r>
          </a:p>
          <a:p>
            <a:r>
              <a:rPr lang="en-US" sz="1600" dirty="0" smtClean="0"/>
              <a:t>     -  </a:t>
            </a:r>
            <a:r>
              <a:rPr lang="en-US" sz="1600" b="1" dirty="0"/>
              <a:t>5 ambulances</a:t>
            </a:r>
            <a:endParaRPr lang="en-US" sz="1600" dirty="0"/>
          </a:p>
          <a:p>
            <a:r>
              <a:rPr lang="th-TH" sz="1600" dirty="0" smtClean="0"/>
              <a:t>     -  </a:t>
            </a:r>
            <a:r>
              <a:rPr lang="en-US" sz="1600" b="1" dirty="0"/>
              <a:t>13 Water</a:t>
            </a:r>
            <a:r>
              <a:rPr lang="th-TH" sz="1600" b="1" dirty="0"/>
              <a:t> </a:t>
            </a:r>
            <a:r>
              <a:rPr lang="en-US" sz="1600" b="1" dirty="0"/>
              <a:t>Purification</a:t>
            </a:r>
            <a:r>
              <a:rPr lang="th-TH" sz="1600" b="1" dirty="0"/>
              <a:t> </a:t>
            </a:r>
            <a:r>
              <a:rPr lang="en-US" sz="1600" b="1" dirty="0"/>
              <a:t>units</a:t>
            </a:r>
            <a:r>
              <a:rPr lang="en-US" sz="1600" dirty="0"/>
              <a:t> </a:t>
            </a:r>
            <a:r>
              <a:rPr lang="th-TH" sz="1600" dirty="0"/>
              <a:t>(</a:t>
            </a:r>
            <a:r>
              <a:rPr lang="en-US" sz="1600" dirty="0"/>
              <a:t>1 unit with 10,000 </a:t>
            </a:r>
            <a:r>
              <a:rPr lang="en-US" sz="1600" dirty="0" err="1"/>
              <a:t>litres</a:t>
            </a:r>
            <a:r>
              <a:rPr lang="en-US" sz="1600" dirty="0"/>
              <a:t>/hour, 7 units with 5,000 </a:t>
            </a:r>
          </a:p>
          <a:p>
            <a:r>
              <a:rPr lang="en-US" sz="1600" dirty="0"/>
              <a:t>    </a:t>
            </a:r>
            <a:r>
              <a:rPr lang="en-US" sz="1600" dirty="0" smtClean="0"/>
              <a:t>     </a:t>
            </a:r>
            <a:r>
              <a:rPr lang="en-US" sz="1600" dirty="0" err="1" smtClean="0"/>
              <a:t>litres</a:t>
            </a:r>
            <a:r>
              <a:rPr lang="en-US" sz="1600" dirty="0" smtClean="0"/>
              <a:t>/hour</a:t>
            </a:r>
            <a:r>
              <a:rPr lang="en-US" sz="1600" dirty="0"/>
              <a:t>, 4 units with 800 </a:t>
            </a:r>
            <a:r>
              <a:rPr lang="en-US" sz="1600" dirty="0" err="1"/>
              <a:t>litres</a:t>
            </a:r>
            <a:r>
              <a:rPr lang="en-US" sz="1600" dirty="0"/>
              <a:t>/hour and 1 SOS Water unit</a:t>
            </a:r>
            <a:r>
              <a:rPr lang="th-TH" sz="1600" dirty="0"/>
              <a:t>)</a:t>
            </a:r>
            <a:endParaRPr lang="en-US" sz="1600" dirty="0"/>
          </a:p>
          <a:p>
            <a:r>
              <a:rPr lang="en-US" sz="1600" dirty="0" smtClean="0"/>
              <a:t>     </a:t>
            </a:r>
            <a:r>
              <a:rPr lang="th-TH" sz="1600" dirty="0" smtClean="0"/>
              <a:t>-  </a:t>
            </a:r>
            <a:r>
              <a:rPr lang="en-US" sz="1600" b="1" dirty="0" smtClean="0"/>
              <a:t>1 </a:t>
            </a:r>
            <a:r>
              <a:rPr lang="en-US" sz="1600" b="1" dirty="0"/>
              <a:t>Communication Mobile</a:t>
            </a:r>
            <a:r>
              <a:rPr lang="th-TH" sz="1600" b="1" dirty="0"/>
              <a:t> </a:t>
            </a:r>
            <a:r>
              <a:rPr lang="en-US" sz="1600" b="1" dirty="0"/>
              <a:t>Unit</a:t>
            </a:r>
            <a:endParaRPr lang="en-US" sz="1600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fr-FR" sz="1600" b="1" dirty="0"/>
              <a:t>Radio </a:t>
            </a:r>
            <a:r>
              <a:rPr lang="fr-FR" sz="1600" b="1" dirty="0" smtClean="0"/>
              <a:t>Communication System</a:t>
            </a:r>
            <a:r>
              <a:rPr lang="fr-FR" sz="1600" dirty="0" smtClean="0"/>
              <a:t> </a:t>
            </a:r>
            <a:r>
              <a:rPr lang="th-TH" sz="1600" dirty="0"/>
              <a:t>(</a:t>
            </a:r>
            <a:r>
              <a:rPr lang="fr-FR" sz="1600" dirty="0"/>
              <a:t>130 VHF/FM  148.625 MHz; 70 mobiles, 25 Bases, 35 mobile cars, 20 bases, 32 HF/SSB 7.757 MHz ; 17 bases, 15 mobile cars, 4 </a:t>
            </a:r>
            <a:r>
              <a:rPr lang="th-TH" sz="1600" dirty="0"/>
              <a:t>    </a:t>
            </a:r>
            <a:r>
              <a:rPr lang="fr-FR" sz="1600" dirty="0" err="1"/>
              <a:t>Trunks</a:t>
            </a:r>
            <a:r>
              <a:rPr lang="fr-FR" sz="1600" dirty="0"/>
              <a:t> Radio 800 MHz; 2 bases, 2 mobiles, E-radio </a:t>
            </a:r>
            <a:r>
              <a:rPr lang="fr-FR" sz="1600" dirty="0" err="1"/>
              <a:t>gateway</a:t>
            </a:r>
            <a:r>
              <a:rPr lang="fr-FR" sz="1600" dirty="0"/>
              <a:t> </a:t>
            </a:r>
            <a:r>
              <a:rPr lang="fr-FR" sz="1600" dirty="0" err="1"/>
              <a:t>pass</a:t>
            </a:r>
            <a:r>
              <a:rPr lang="fr-FR" sz="1600" dirty="0"/>
              <a:t> internet system</a:t>
            </a:r>
            <a:r>
              <a:rPr lang="th-TH" sz="1600" dirty="0" smtClean="0"/>
              <a:t>)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b="1" dirty="0" smtClean="0">
                <a:latin typeface="Arial" pitchFamily="34" charset="0"/>
                <a:cs typeface="Angsana New" pitchFamily="18" charset="-34"/>
              </a:rPr>
              <a:t>Early Warning System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b="1" dirty="0" smtClean="0">
                <a:latin typeface="Arial" pitchFamily="34" charset="0"/>
                <a:cs typeface="Angsana New" pitchFamily="18" charset="-34"/>
              </a:rPr>
              <a:t>Thai </a:t>
            </a:r>
            <a:r>
              <a:rPr lang="en-US" sz="1600" b="1" dirty="0">
                <a:latin typeface="Arial" pitchFamily="34" charset="0"/>
                <a:cs typeface="Angsana New" pitchFamily="18" charset="-34"/>
              </a:rPr>
              <a:t>Red Cross Disaster Operations </a:t>
            </a:r>
            <a:r>
              <a:rPr lang="en-US" sz="1600" b="1" dirty="0" smtClean="0">
                <a:latin typeface="Arial" pitchFamily="34" charset="0"/>
                <a:cs typeface="Angsana New" pitchFamily="18" charset="-34"/>
              </a:rPr>
              <a:t>Center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en-US" sz="1600" b="1" dirty="0">
                <a:latin typeface="Arial" pitchFamily="34" charset="0"/>
                <a:cs typeface="Angsana New" pitchFamily="18" charset="-34"/>
              </a:rPr>
              <a:t>Thai Red Cross </a:t>
            </a:r>
            <a:r>
              <a:rPr lang="en-US" sz="1600" b="1" dirty="0" smtClean="0"/>
              <a:t>Disaster</a:t>
            </a:r>
            <a:r>
              <a:rPr lang="en-US" sz="1600" b="1" dirty="0"/>
              <a:t> Management Plan</a:t>
            </a:r>
            <a:endParaRPr lang="th-TH" sz="1600" b="1" dirty="0">
              <a:latin typeface="Arial" pitchFamily="34" charset="0"/>
              <a:cs typeface="Angsana New" pitchFamily="18" charset="-34"/>
            </a:endParaRPr>
          </a:p>
          <a:p>
            <a:pPr marL="285750" lvl="0" indent="-285750">
              <a:buFont typeface="Arial" pitchFamily="34" charset="0"/>
              <a:buChar char="•"/>
            </a:pPr>
            <a:endParaRPr lang="en-US" sz="1600" dirty="0"/>
          </a:p>
        </p:txBody>
      </p:sp>
      <p:pic>
        <p:nvPicPr>
          <p:cNvPr id="9" name="Picture 6" descr="logo-trc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68" y="110240"/>
            <a:ext cx="609600" cy="519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9784" y="12439"/>
            <a:ext cx="8763000" cy="76200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anchor="ctr"/>
          <a:lstStyle/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International disaster response in middle-income countries,</a:t>
            </a:r>
          </a:p>
          <a:p>
            <a:pPr algn="r">
              <a:lnSpc>
                <a:spcPct val="150000"/>
              </a:lnSpc>
            </a:pPr>
            <a:r>
              <a:rPr 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Bangkok, Thailand,  </a:t>
            </a:r>
            <a:r>
              <a:rPr lang="en-GB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27</a:t>
            </a:r>
            <a:r>
              <a:rPr lang="en-GB" altLang="en-US" sz="1400" b="1" baseline="300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</a:t>
            </a:r>
            <a:r>
              <a:rPr lang="en-GB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November, 2014</a:t>
            </a:r>
            <a:endParaRPr lang="en-US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1216" y="838200"/>
            <a:ext cx="84417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600" b="1" i="1" dirty="0" smtClean="0">
                <a:solidFill>
                  <a:srgbClr val="0070C0"/>
                </a:solidFill>
              </a:rPr>
              <a:t>Tools :</a:t>
            </a:r>
            <a:endParaRPr lang="th-TH" sz="26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36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1419</TotalTime>
  <Words>2126</Words>
  <Application>Microsoft Office PowerPoint</Application>
  <PresentationFormat>On-screen Show (4:3)</PresentationFormat>
  <Paragraphs>299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เฉลียง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IFRC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Society Name:</dc:title>
  <dc:creator>abhishek rimal</dc:creator>
  <cp:lastModifiedBy>relief 81</cp:lastModifiedBy>
  <cp:revision>179</cp:revision>
  <cp:lastPrinted>2014-11-26T07:27:25Z</cp:lastPrinted>
  <dcterms:created xsi:type="dcterms:W3CDTF">2014-07-22T06:17:29Z</dcterms:created>
  <dcterms:modified xsi:type="dcterms:W3CDTF">2014-11-26T07:27:44Z</dcterms:modified>
</cp:coreProperties>
</file>